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1" r:id="rId15"/>
    <p:sldId id="270" r:id="rId16"/>
    <p:sldId id="273" r:id="rId17"/>
    <p:sldId id="274" r:id="rId18"/>
    <p:sldId id="276" r:id="rId19"/>
    <p:sldId id="278" r:id="rId20"/>
    <p:sldId id="277" r:id="rId21"/>
    <p:sldId id="289" r:id="rId22"/>
    <p:sldId id="281" r:id="rId23"/>
    <p:sldId id="279" r:id="rId24"/>
    <p:sldId id="282" r:id="rId25"/>
    <p:sldId id="283" r:id="rId26"/>
    <p:sldId id="284" r:id="rId27"/>
    <p:sldId id="285" r:id="rId28"/>
    <p:sldId id="290" r:id="rId29"/>
    <p:sldId id="275" r:id="rId30"/>
    <p:sldId id="286" r:id="rId31"/>
    <p:sldId id="287" r:id="rId32"/>
    <p:sldId id="288" r:id="rId33"/>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62B132"/>
    <a:srgbClr val="C3C29B"/>
    <a:srgbClr val="F5F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65"/>
    <p:restoredTop sz="80210"/>
  </p:normalViewPr>
  <p:slideViewPr>
    <p:cSldViewPr snapToGrid="0">
      <p:cViewPr varScale="1">
        <p:scale>
          <a:sx n="77" d="100"/>
          <a:sy n="77" d="100"/>
        </p:scale>
        <p:origin x="177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D6F5F4-072F-424B-9D70-4C7E42D13723}" type="datetimeFigureOut">
              <a:rPr lang="en-PL" smtClean="0"/>
              <a:t>23/01/2024</a:t>
            </a:fld>
            <a:endParaRPr lang="en-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DC991-F33B-8C40-B06D-517F555FBE50}" type="slidenum">
              <a:rPr lang="en-PL" smtClean="0"/>
              <a:t>‹#›</a:t>
            </a:fld>
            <a:endParaRPr lang="en-PL"/>
          </a:p>
        </p:txBody>
      </p:sp>
    </p:spTree>
    <p:extLst>
      <p:ext uri="{BB962C8B-B14F-4D97-AF65-F5344CB8AC3E}">
        <p14:creationId xmlns:p14="http://schemas.microsoft.com/office/powerpoint/2010/main" val="2990498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Inspiration presentation</a:t>
            </a:r>
          </a:p>
          <a:p>
            <a:endParaRPr lang="en-PL" dirty="0"/>
          </a:p>
          <a:p>
            <a:r>
              <a:rPr lang="en-PL" dirty="0"/>
              <a:t>Chyba ich nie zainspirowalem :D</a:t>
            </a:r>
          </a:p>
        </p:txBody>
      </p:sp>
      <p:sp>
        <p:nvSpPr>
          <p:cNvPr id="4" name="Slide Number Placeholder 3"/>
          <p:cNvSpPr>
            <a:spLocks noGrp="1"/>
          </p:cNvSpPr>
          <p:nvPr>
            <p:ph type="sldNum" sz="quarter" idx="5"/>
          </p:nvPr>
        </p:nvSpPr>
        <p:spPr/>
        <p:txBody>
          <a:bodyPr/>
          <a:lstStyle/>
          <a:p>
            <a:fld id="{095DC991-F33B-8C40-B06D-517F555FBE50}" type="slidenum">
              <a:rPr lang="en-PL" smtClean="0"/>
              <a:t>1</a:t>
            </a:fld>
            <a:endParaRPr lang="en-PL"/>
          </a:p>
        </p:txBody>
      </p:sp>
    </p:spTree>
    <p:extLst>
      <p:ext uri="{BB962C8B-B14F-4D97-AF65-F5344CB8AC3E}">
        <p14:creationId xmlns:p14="http://schemas.microsoft.com/office/powerpoint/2010/main" val="272927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The more you fuck around the more you find out</a:t>
            </a:r>
          </a:p>
          <a:p>
            <a:endParaRPr lang="en-PL" dirty="0"/>
          </a:p>
          <a:p>
            <a:r>
              <a:rPr lang="en-PL" dirty="0"/>
              <a:t>Dlatego lubie języki do nauki których trzeba przyłożyć “moment siły” </a:t>
            </a:r>
            <a:r>
              <a:rPr lang="en-GB" dirty="0"/>
              <a:t>I</a:t>
            </a:r>
            <a:r>
              <a:rPr lang="en-PL" dirty="0"/>
              <a:t> wyjść z cieplego pudełeczka komfortu</a:t>
            </a:r>
          </a:p>
          <a:p>
            <a:endParaRPr lang="en-PL" dirty="0"/>
          </a:p>
          <a:p>
            <a:r>
              <a:rPr lang="en-PL" dirty="0"/>
              <a:t>Czy kiedyś byliście na konferencji scali</a:t>
            </a:r>
          </a:p>
          <a:p>
            <a:endParaRPr lang="en-PL" dirty="0"/>
          </a:p>
          <a:p>
            <a:r>
              <a:rPr lang="en-PL" dirty="0"/>
              <a:t>Połowa prezentacj: kto w bardziej zawiły, funkcjonalny, zgodny z category theory sposób sparsuje JSON-a</a:t>
            </a:r>
          </a:p>
          <a:p>
            <a:endParaRPr lang="en-PL" dirty="0"/>
          </a:p>
          <a:p>
            <a:r>
              <a:rPr lang="en-PL" dirty="0"/>
              <a:t>Paweł Szulc</a:t>
            </a:r>
          </a:p>
        </p:txBody>
      </p:sp>
      <p:sp>
        <p:nvSpPr>
          <p:cNvPr id="4" name="Slide Number Placeholder 3"/>
          <p:cNvSpPr>
            <a:spLocks noGrp="1"/>
          </p:cNvSpPr>
          <p:nvPr>
            <p:ph type="sldNum" sz="quarter" idx="5"/>
          </p:nvPr>
        </p:nvSpPr>
        <p:spPr/>
        <p:txBody>
          <a:bodyPr/>
          <a:lstStyle/>
          <a:p>
            <a:fld id="{095DC991-F33B-8C40-B06D-517F555FBE50}" type="slidenum">
              <a:rPr lang="en-PL" smtClean="0"/>
              <a:t>13</a:t>
            </a:fld>
            <a:endParaRPr lang="en-PL"/>
          </a:p>
        </p:txBody>
      </p:sp>
    </p:spTree>
    <p:extLst>
      <p:ext uri="{BB962C8B-B14F-4D97-AF65-F5344CB8AC3E}">
        <p14:creationId xmlns:p14="http://schemas.microsoft.com/office/powerpoint/2010/main" val="4055506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Zawiodło mnie OOP</a:t>
            </a:r>
          </a:p>
          <a:p>
            <a:endParaRPr lang="en-PL" dirty="0"/>
          </a:p>
          <a:p>
            <a:r>
              <a:rPr lang="en-PL" dirty="0"/>
              <a:t>Zawiodło mnie FP</a:t>
            </a:r>
          </a:p>
          <a:p>
            <a:endParaRPr lang="en-PL" dirty="0"/>
          </a:p>
          <a:p>
            <a:r>
              <a:rPr lang="en-PL" dirty="0"/>
              <a:t>Może się nie znam </a:t>
            </a:r>
            <a:r>
              <a:rPr lang="en-GB" dirty="0"/>
              <a:t>I</a:t>
            </a:r>
            <a:r>
              <a:rPr lang="en-PL" dirty="0"/>
              <a:t> tyle</a:t>
            </a:r>
          </a:p>
          <a:p>
            <a:endParaRPr lang="en-PL" dirty="0"/>
          </a:p>
          <a:p>
            <a:r>
              <a:rPr lang="en-PL" dirty="0"/>
              <a:t>Weż sie do roboty </a:t>
            </a:r>
          </a:p>
          <a:p>
            <a:endParaRPr lang="en-PL" dirty="0"/>
          </a:p>
          <a:p>
            <a:r>
              <a:rPr lang="en-PL" dirty="0"/>
              <a:t>Tak właśnie czułem sie w 2 kręgu piekieł </a:t>
            </a:r>
          </a:p>
          <a:p>
            <a:endParaRPr lang="en-PL" dirty="0"/>
          </a:p>
          <a:p>
            <a:r>
              <a:rPr lang="en-PL" dirty="0"/>
              <a:t>Człowiek dobity, zdołowany, zagubiony, szukający drogi</a:t>
            </a:r>
          </a:p>
          <a:p>
            <a:endParaRPr lang="en-PL" dirty="0"/>
          </a:p>
          <a:p>
            <a:r>
              <a:rPr lang="en-PL" dirty="0"/>
              <a:t>Idealna definicja kogoś podatnego na wpływ sekty</a:t>
            </a:r>
          </a:p>
        </p:txBody>
      </p:sp>
      <p:sp>
        <p:nvSpPr>
          <p:cNvPr id="4" name="Slide Number Placeholder 3"/>
          <p:cNvSpPr>
            <a:spLocks noGrp="1"/>
          </p:cNvSpPr>
          <p:nvPr>
            <p:ph type="sldNum" sz="quarter" idx="5"/>
          </p:nvPr>
        </p:nvSpPr>
        <p:spPr/>
        <p:txBody>
          <a:bodyPr/>
          <a:lstStyle/>
          <a:p>
            <a:fld id="{095DC991-F33B-8C40-B06D-517F555FBE50}" type="slidenum">
              <a:rPr lang="en-PL" smtClean="0"/>
              <a:t>14</a:t>
            </a:fld>
            <a:endParaRPr lang="en-PL"/>
          </a:p>
        </p:txBody>
      </p:sp>
    </p:spTree>
    <p:extLst>
      <p:ext uri="{BB962C8B-B14F-4D97-AF65-F5344CB8AC3E}">
        <p14:creationId xmlns:p14="http://schemas.microsoft.com/office/powerpoint/2010/main" val="4042397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Z otwartymi ramionami wita się sekta Clojure</a:t>
            </a:r>
          </a:p>
          <a:p>
            <a:endParaRPr lang="en-PL" dirty="0"/>
          </a:p>
          <a:p>
            <a:r>
              <a:rPr lang="en-PL" dirty="0"/>
              <a:t>System Engineer </a:t>
            </a:r>
          </a:p>
          <a:p>
            <a:endParaRPr lang="en-PL" dirty="0"/>
          </a:p>
          <a:p>
            <a:r>
              <a:rPr lang="en-PL" dirty="0"/>
              <a:t>Pisal w Lisp ale nie deployowal</a:t>
            </a:r>
          </a:p>
          <a:p>
            <a:endParaRPr lang="en-PL" dirty="0"/>
          </a:p>
          <a:p>
            <a:r>
              <a:rPr lang="en-PL" dirty="0"/>
              <a:t>Java jest dowodem ze nie trzeba byc idealnym zeby odniesc sukces</a:t>
            </a:r>
          </a:p>
          <a:p>
            <a:endParaRPr lang="en-PL" dirty="0"/>
          </a:p>
          <a:p>
            <a:r>
              <a:rPr lang="en-PL" dirty="0"/>
              <a:t>Stworzyl Clojure na bazie Lisp</a:t>
            </a:r>
          </a:p>
        </p:txBody>
      </p:sp>
      <p:sp>
        <p:nvSpPr>
          <p:cNvPr id="4" name="Slide Number Placeholder 3"/>
          <p:cNvSpPr>
            <a:spLocks noGrp="1"/>
          </p:cNvSpPr>
          <p:nvPr>
            <p:ph type="sldNum" sz="quarter" idx="5"/>
          </p:nvPr>
        </p:nvSpPr>
        <p:spPr/>
        <p:txBody>
          <a:bodyPr/>
          <a:lstStyle/>
          <a:p>
            <a:fld id="{095DC991-F33B-8C40-B06D-517F555FBE50}" type="slidenum">
              <a:rPr lang="en-PL" smtClean="0"/>
              <a:t>15</a:t>
            </a:fld>
            <a:endParaRPr lang="en-PL"/>
          </a:p>
        </p:txBody>
      </p:sp>
    </p:spTree>
    <p:extLst>
      <p:ext uri="{BB962C8B-B14F-4D97-AF65-F5344CB8AC3E}">
        <p14:creationId xmlns:p14="http://schemas.microsoft.com/office/powerpoint/2010/main" val="383413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095DC991-F33B-8C40-B06D-517F555FBE50}" type="slidenum">
              <a:rPr lang="en-PL" smtClean="0"/>
              <a:t>17</a:t>
            </a:fld>
            <a:endParaRPr lang="en-PL"/>
          </a:p>
        </p:txBody>
      </p:sp>
    </p:spTree>
    <p:extLst>
      <p:ext uri="{BB962C8B-B14F-4D97-AF65-F5344CB8AC3E}">
        <p14:creationId xmlns:p14="http://schemas.microsoft.com/office/powerpoint/2010/main" val="164758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095DC991-F33B-8C40-B06D-517F555FBE50}" type="slidenum">
              <a:rPr lang="en-PL" smtClean="0"/>
              <a:t>30</a:t>
            </a:fld>
            <a:endParaRPr lang="en-PL"/>
          </a:p>
        </p:txBody>
      </p:sp>
    </p:spTree>
    <p:extLst>
      <p:ext uri="{BB962C8B-B14F-4D97-AF65-F5344CB8AC3E}">
        <p14:creationId xmlns:p14="http://schemas.microsoft.com/office/powerpoint/2010/main" val="380287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Bardzo zazdroscilem jednostką z persystentnym RAM-em</a:t>
            </a:r>
          </a:p>
        </p:txBody>
      </p:sp>
      <p:sp>
        <p:nvSpPr>
          <p:cNvPr id="4" name="Slide Number Placeholder 3"/>
          <p:cNvSpPr>
            <a:spLocks noGrp="1"/>
          </p:cNvSpPr>
          <p:nvPr>
            <p:ph type="sldNum" sz="quarter" idx="5"/>
          </p:nvPr>
        </p:nvSpPr>
        <p:spPr/>
        <p:txBody>
          <a:bodyPr/>
          <a:lstStyle/>
          <a:p>
            <a:fld id="{095DC991-F33B-8C40-B06D-517F555FBE50}" type="slidenum">
              <a:rPr lang="en-PL" smtClean="0"/>
              <a:t>32</a:t>
            </a:fld>
            <a:endParaRPr lang="en-PL"/>
          </a:p>
        </p:txBody>
      </p:sp>
    </p:spTree>
    <p:extLst>
      <p:ext uri="{BB962C8B-B14F-4D97-AF65-F5344CB8AC3E}">
        <p14:creationId xmlns:p14="http://schemas.microsoft.com/office/powerpoint/2010/main" val="14523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PO 14 latach bedzie to monolog czlowieka zgorzknialego, troche wypalonego, ale ciagle majacego nadzieje</a:t>
            </a:r>
          </a:p>
          <a:p>
            <a:endParaRPr lang="en-PL" dirty="0"/>
          </a:p>
          <a:p>
            <a:r>
              <a:rPr lang="en-PL" dirty="0"/>
              <a:t>Praca zdalna - 4 lat </a:t>
            </a:r>
            <a:r>
              <a:rPr lang="en-GB" dirty="0"/>
              <a:t>I</a:t>
            </a:r>
            <a:r>
              <a:rPr lang="en-PL" dirty="0"/>
              <a:t> jestem spod zgierza - jesli komus wydam sie dziwny </a:t>
            </a:r>
          </a:p>
          <a:p>
            <a:endParaRPr lang="en-PL" dirty="0"/>
          </a:p>
          <a:p>
            <a:r>
              <a:rPr lang="en-PL" dirty="0"/>
              <a:t>Kiedys radykał OOP, Spriga, Hibernate, Wzorców projektowych</a:t>
            </a:r>
          </a:p>
        </p:txBody>
      </p:sp>
      <p:sp>
        <p:nvSpPr>
          <p:cNvPr id="4" name="Slide Number Placeholder 3"/>
          <p:cNvSpPr>
            <a:spLocks noGrp="1"/>
          </p:cNvSpPr>
          <p:nvPr>
            <p:ph type="sldNum" sz="quarter" idx="5"/>
          </p:nvPr>
        </p:nvSpPr>
        <p:spPr/>
        <p:txBody>
          <a:bodyPr/>
          <a:lstStyle/>
          <a:p>
            <a:fld id="{095DC991-F33B-8C40-B06D-517F555FBE50}" type="slidenum">
              <a:rPr lang="en-PL" smtClean="0"/>
              <a:t>2</a:t>
            </a:fld>
            <a:endParaRPr lang="en-PL"/>
          </a:p>
        </p:txBody>
      </p:sp>
    </p:spTree>
    <p:extLst>
      <p:ext uri="{BB962C8B-B14F-4D97-AF65-F5344CB8AC3E}">
        <p14:creationId xmlns:p14="http://schemas.microsoft.com/office/powerpoint/2010/main" val="993357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Retrospekcja przez zycie, po co ta prezentacja</a:t>
            </a:r>
          </a:p>
          <a:p>
            <a:endParaRPr lang="en-PL" dirty="0"/>
          </a:p>
          <a:p>
            <a:pPr marL="228600" indent="-228600">
              <a:buAutoNum type="arabicPeriod"/>
            </a:pPr>
            <a:r>
              <a:rPr lang="en-GB" dirty="0"/>
              <a:t>C</a:t>
            </a:r>
            <a:r>
              <a:rPr lang="en-PL" dirty="0"/>
              <a:t>hcialem wyjsc z domu</a:t>
            </a:r>
          </a:p>
          <a:p>
            <a:pPr marL="228600" indent="-228600">
              <a:buAutoNum type="arabicPeriod"/>
            </a:pPr>
            <a:r>
              <a:rPr lang="en-GB" dirty="0"/>
              <a:t>M</a:t>
            </a:r>
            <a:r>
              <a:rPr lang="en-PL" dirty="0"/>
              <a:t>oze sobie dopisze na LN ze ja zrobilem, chyba ze wam sie nie zpodoba</a:t>
            </a:r>
          </a:p>
          <a:p>
            <a:pPr marL="228600" indent="-228600">
              <a:buAutoNum type="arabicPeriod"/>
            </a:pPr>
            <a:r>
              <a:rPr lang="en-PL" dirty="0"/>
              <a:t>M</a:t>
            </a:r>
            <a:r>
              <a:rPr lang="en-GB" dirty="0"/>
              <a:t>o</a:t>
            </a:r>
            <a:r>
              <a:rPr lang="en-PL" dirty="0"/>
              <a:t>ze ktoś jak ja przezywa kryzys okulistyczno-proktologiczny (nie widzi swojej dupy w IT)</a:t>
            </a:r>
            <a:r>
              <a:rPr lang="en-GB" dirty="0"/>
              <a:t> I mu </a:t>
            </a:r>
            <a:r>
              <a:rPr lang="en-GB" dirty="0" err="1"/>
              <a:t>pomogę</a:t>
            </a:r>
            <a:endParaRPr lang="en-PL" dirty="0"/>
          </a:p>
          <a:p>
            <a:endParaRPr lang="en-PL" dirty="0"/>
          </a:p>
          <a:p>
            <a:r>
              <a:rPr lang="en-PL" dirty="0"/>
              <a:t>Spring stał się wielką miłościa a jak to bywa z miłościa… </a:t>
            </a:r>
          </a:p>
          <a:p>
            <a:endParaRPr lang="en-PL" dirty="0"/>
          </a:p>
          <a:p>
            <a:r>
              <a:rPr lang="en-PL" dirty="0"/>
              <a:t>Swiat nie znosi pustki… pojawiła się scala</a:t>
            </a:r>
          </a:p>
          <a:p>
            <a:endParaRPr lang="en-PL" dirty="0"/>
          </a:p>
          <a:p>
            <a:r>
              <a:rPr lang="en-PL" dirty="0"/>
              <a:t>Al e ona wręcz zadusiła mnie swoją miłości</a:t>
            </a:r>
          </a:p>
          <a:p>
            <a:endParaRPr lang="en-PL" dirty="0"/>
          </a:p>
          <a:p>
            <a:r>
              <a:rPr lang="en-GB" dirty="0"/>
              <a:t>I</a:t>
            </a:r>
            <a:r>
              <a:rPr lang="en-PL" dirty="0"/>
              <a:t> zacząlem sie puszczać po rynku IT</a:t>
            </a:r>
          </a:p>
        </p:txBody>
      </p:sp>
      <p:sp>
        <p:nvSpPr>
          <p:cNvPr id="4" name="Slide Number Placeholder 3"/>
          <p:cNvSpPr>
            <a:spLocks noGrp="1"/>
          </p:cNvSpPr>
          <p:nvPr>
            <p:ph type="sldNum" sz="quarter" idx="5"/>
          </p:nvPr>
        </p:nvSpPr>
        <p:spPr/>
        <p:txBody>
          <a:bodyPr/>
          <a:lstStyle/>
          <a:p>
            <a:fld id="{095DC991-F33B-8C40-B06D-517F555FBE50}" type="slidenum">
              <a:rPr lang="en-PL" smtClean="0"/>
              <a:t>3</a:t>
            </a:fld>
            <a:endParaRPr lang="en-PL"/>
          </a:p>
        </p:txBody>
      </p:sp>
    </p:spTree>
    <p:extLst>
      <p:ext uri="{BB962C8B-B14F-4D97-AF65-F5344CB8AC3E}">
        <p14:creationId xmlns:p14="http://schemas.microsoft.com/office/powerpoint/2010/main" val="160449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Czasami mam ochotę wrócić </a:t>
            </a:r>
          </a:p>
          <a:p>
            <a:endParaRPr lang="en-PL" dirty="0"/>
          </a:p>
          <a:p>
            <a:r>
              <a:rPr lang="en-PL" dirty="0"/>
              <a:t>Każde zadanie rekrutacyjne napisałbym w spring boot</a:t>
            </a:r>
          </a:p>
          <a:p>
            <a:endParaRPr lang="en-PL" dirty="0"/>
          </a:p>
          <a:p>
            <a:r>
              <a:rPr lang="en-PL" dirty="0"/>
              <a:t>Po ale….</a:t>
            </a:r>
          </a:p>
          <a:p>
            <a:endParaRPr lang="en-PL" dirty="0"/>
          </a:p>
          <a:p>
            <a:r>
              <a:rPr lang="en-PL" dirty="0"/>
              <a:t>Przerażają mnie Ewangeliści Springa</a:t>
            </a:r>
          </a:p>
          <a:p>
            <a:endParaRPr lang="en-PL" dirty="0"/>
          </a:p>
          <a:p>
            <a:r>
              <a:rPr lang="en-PL" dirty="0"/>
              <a:t>Jak zaczynasz się wdrażać w OOP to coś zaczyna nie pasować</a:t>
            </a:r>
          </a:p>
          <a:p>
            <a:endParaRPr lang="en-PL" dirty="0"/>
          </a:p>
          <a:p>
            <a:endParaRPr lang="en-PL" dirty="0"/>
          </a:p>
        </p:txBody>
      </p:sp>
      <p:sp>
        <p:nvSpPr>
          <p:cNvPr id="4" name="Slide Number Placeholder 3"/>
          <p:cNvSpPr>
            <a:spLocks noGrp="1"/>
          </p:cNvSpPr>
          <p:nvPr>
            <p:ph type="sldNum" sz="quarter" idx="5"/>
          </p:nvPr>
        </p:nvSpPr>
        <p:spPr/>
        <p:txBody>
          <a:bodyPr/>
          <a:lstStyle/>
          <a:p>
            <a:fld id="{095DC991-F33B-8C40-B06D-517F555FBE50}" type="slidenum">
              <a:rPr lang="en-PL" smtClean="0"/>
              <a:t>4</a:t>
            </a:fld>
            <a:endParaRPr lang="en-PL"/>
          </a:p>
        </p:txBody>
      </p:sp>
    </p:spTree>
    <p:extLst>
      <p:ext uri="{BB962C8B-B14F-4D97-AF65-F5344CB8AC3E}">
        <p14:creationId xmlns:p14="http://schemas.microsoft.com/office/powerpoint/2010/main" val="1306085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Mi ciagle w glowie dzwoni to stwierdzenie</a:t>
            </a:r>
          </a:p>
          <a:p>
            <a:endParaRPr lang="en-PL" dirty="0"/>
          </a:p>
          <a:p>
            <a:r>
              <a:rPr lang="en-PL" dirty="0"/>
              <a:t>W tą definicje wpisuje się bardziej model aktorów</a:t>
            </a:r>
          </a:p>
        </p:txBody>
      </p:sp>
      <p:sp>
        <p:nvSpPr>
          <p:cNvPr id="4" name="Slide Number Placeholder 3"/>
          <p:cNvSpPr>
            <a:spLocks noGrp="1"/>
          </p:cNvSpPr>
          <p:nvPr>
            <p:ph type="sldNum" sz="quarter" idx="5"/>
          </p:nvPr>
        </p:nvSpPr>
        <p:spPr/>
        <p:txBody>
          <a:bodyPr/>
          <a:lstStyle/>
          <a:p>
            <a:fld id="{095DC991-F33B-8C40-B06D-517F555FBE50}" type="slidenum">
              <a:rPr lang="en-PL" smtClean="0"/>
              <a:t>5</a:t>
            </a:fld>
            <a:endParaRPr lang="en-PL"/>
          </a:p>
        </p:txBody>
      </p:sp>
    </p:spTree>
    <p:extLst>
      <p:ext uri="{BB962C8B-B14F-4D97-AF65-F5344CB8AC3E}">
        <p14:creationId xmlns:p14="http://schemas.microsoft.com/office/powerpoint/2010/main" val="238926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095DC991-F33B-8C40-B06D-517F555FBE50}" type="slidenum">
              <a:rPr lang="en-PL" smtClean="0"/>
              <a:t>6</a:t>
            </a:fld>
            <a:endParaRPr lang="en-PL"/>
          </a:p>
        </p:txBody>
      </p:sp>
    </p:spTree>
    <p:extLst>
      <p:ext uri="{BB962C8B-B14F-4D97-AF65-F5344CB8AC3E}">
        <p14:creationId xmlns:p14="http://schemas.microsoft.com/office/powerpoint/2010/main" val="3422295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L" dirty="0"/>
          </a:p>
        </p:txBody>
      </p:sp>
      <p:sp>
        <p:nvSpPr>
          <p:cNvPr id="4" name="Slide Number Placeholder 3"/>
          <p:cNvSpPr>
            <a:spLocks noGrp="1"/>
          </p:cNvSpPr>
          <p:nvPr>
            <p:ph type="sldNum" sz="quarter" idx="5"/>
          </p:nvPr>
        </p:nvSpPr>
        <p:spPr/>
        <p:txBody>
          <a:bodyPr/>
          <a:lstStyle/>
          <a:p>
            <a:fld id="{095DC991-F33B-8C40-B06D-517F555FBE50}" type="slidenum">
              <a:rPr lang="en-PL" smtClean="0"/>
              <a:t>8</a:t>
            </a:fld>
            <a:endParaRPr lang="en-PL"/>
          </a:p>
        </p:txBody>
      </p:sp>
    </p:spTree>
    <p:extLst>
      <p:ext uri="{BB962C8B-B14F-4D97-AF65-F5344CB8AC3E}">
        <p14:creationId xmlns:p14="http://schemas.microsoft.com/office/powerpoint/2010/main" val="3408598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Zawsze gdzieś był jakiś koszt </a:t>
            </a:r>
            <a:r>
              <a:rPr lang="en-GB" dirty="0"/>
              <a:t>I</a:t>
            </a:r>
            <a:r>
              <a:rPr lang="en-PL" dirty="0"/>
              <a:t> jakieś poświecenie</a:t>
            </a:r>
          </a:p>
          <a:p>
            <a:endParaRPr lang="en-PL" dirty="0"/>
          </a:p>
          <a:p>
            <a:r>
              <a:rPr lang="en-PL" dirty="0"/>
              <a:t>Są tez frameworki takie jak Axon.. </a:t>
            </a:r>
            <a:r>
              <a:rPr lang="en-GB" dirty="0"/>
              <a:t>A</a:t>
            </a:r>
            <a:r>
              <a:rPr lang="en-PL" dirty="0"/>
              <a:t>le dla wiekszosci to juz overenginering</a:t>
            </a:r>
          </a:p>
          <a:p>
            <a:endParaRPr lang="en-PL" dirty="0"/>
          </a:p>
          <a:p>
            <a:r>
              <a:rPr lang="en-PL" dirty="0"/>
              <a:t>!! Czyli używamy jezyka OOP a nie robimy OOP</a:t>
            </a:r>
          </a:p>
        </p:txBody>
      </p:sp>
      <p:sp>
        <p:nvSpPr>
          <p:cNvPr id="4" name="Slide Number Placeholder 3"/>
          <p:cNvSpPr>
            <a:spLocks noGrp="1"/>
          </p:cNvSpPr>
          <p:nvPr>
            <p:ph type="sldNum" sz="quarter" idx="5"/>
          </p:nvPr>
        </p:nvSpPr>
        <p:spPr/>
        <p:txBody>
          <a:bodyPr/>
          <a:lstStyle/>
          <a:p>
            <a:fld id="{095DC991-F33B-8C40-B06D-517F555FBE50}" type="slidenum">
              <a:rPr lang="en-PL" smtClean="0"/>
              <a:t>9</a:t>
            </a:fld>
            <a:endParaRPr lang="en-PL"/>
          </a:p>
        </p:txBody>
      </p:sp>
    </p:spTree>
    <p:extLst>
      <p:ext uri="{BB962C8B-B14F-4D97-AF65-F5344CB8AC3E}">
        <p14:creationId xmlns:p14="http://schemas.microsoft.com/office/powerpoint/2010/main" val="1865694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M</a:t>
            </a:r>
            <a:r>
              <a:rPr lang="en-GB" dirty="0"/>
              <a:t>o</a:t>
            </a:r>
            <a:r>
              <a:rPr lang="en-PL" dirty="0"/>
              <a:t>cą połączonych żywiołów powstaje kapitan wzorzec</a:t>
            </a:r>
          </a:p>
          <a:p>
            <a:endParaRPr lang="en-PL" dirty="0"/>
          </a:p>
          <a:p>
            <a:r>
              <a:rPr lang="en-PL" dirty="0"/>
              <a:t>Te wzorce są odpowiedzą na ograniczenia nakladane przez język oraz uwypuklają jego braki</a:t>
            </a:r>
          </a:p>
        </p:txBody>
      </p:sp>
      <p:sp>
        <p:nvSpPr>
          <p:cNvPr id="4" name="Slide Number Placeholder 3"/>
          <p:cNvSpPr>
            <a:spLocks noGrp="1"/>
          </p:cNvSpPr>
          <p:nvPr>
            <p:ph type="sldNum" sz="quarter" idx="5"/>
          </p:nvPr>
        </p:nvSpPr>
        <p:spPr/>
        <p:txBody>
          <a:bodyPr/>
          <a:lstStyle/>
          <a:p>
            <a:fld id="{095DC991-F33B-8C40-B06D-517F555FBE50}" type="slidenum">
              <a:rPr lang="en-PL" smtClean="0"/>
              <a:t>10</a:t>
            </a:fld>
            <a:endParaRPr lang="en-PL"/>
          </a:p>
        </p:txBody>
      </p:sp>
    </p:spTree>
    <p:extLst>
      <p:ext uri="{BB962C8B-B14F-4D97-AF65-F5344CB8AC3E}">
        <p14:creationId xmlns:p14="http://schemas.microsoft.com/office/powerpoint/2010/main" val="3051659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1B46-3F50-2557-3CD8-95C80084DD0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09E60CF8-34EC-B806-3592-7FAB07386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BF2A93C7-DE56-9E6F-DA47-F536C09A2439}"/>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5" name="Footer Placeholder 4">
            <a:extLst>
              <a:ext uri="{FF2B5EF4-FFF2-40B4-BE49-F238E27FC236}">
                <a16:creationId xmlns:a16="http://schemas.microsoft.com/office/drawing/2014/main" id="{65B5FA07-3B10-DDCD-2004-E5325DBCF079}"/>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FE4023BA-49CC-5A05-6434-A537CA3D254D}"/>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3284790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7596-46FF-15CE-264A-B411B4420DA8}"/>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D8C0DF9E-321C-DB5C-1141-B9770D2B39C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25CF53CC-D5E2-4D54-9B94-3579D5700506}"/>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5" name="Footer Placeholder 4">
            <a:extLst>
              <a:ext uri="{FF2B5EF4-FFF2-40B4-BE49-F238E27FC236}">
                <a16:creationId xmlns:a16="http://schemas.microsoft.com/office/drawing/2014/main" id="{8E2C5F3E-BE8C-50FD-8F1E-A633043D9F54}"/>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CFFF6521-E2C6-65CE-A710-EACB04C15C9F}"/>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1277948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3DE37C-4646-D147-41B8-0095CEA925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C0221ABA-92C8-5970-CEA3-68337C7C9BC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3BA14472-990A-0C43-B4F1-697682D9BC81}"/>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5" name="Footer Placeholder 4">
            <a:extLst>
              <a:ext uri="{FF2B5EF4-FFF2-40B4-BE49-F238E27FC236}">
                <a16:creationId xmlns:a16="http://schemas.microsoft.com/office/drawing/2014/main" id="{EC1503DA-2B2C-E1D5-8A8F-775769E4D73A}"/>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2F77B56E-6D95-6DBE-76F0-14FC80EA7220}"/>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2785426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CBC1-ED4F-3DD2-41D2-12E54AD387CD}"/>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99B36BE0-1A38-7641-C26A-8DB9268CDDD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8434A2EA-F6BE-8CD2-532D-B49430A67C1B}"/>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5" name="Footer Placeholder 4">
            <a:extLst>
              <a:ext uri="{FF2B5EF4-FFF2-40B4-BE49-F238E27FC236}">
                <a16:creationId xmlns:a16="http://schemas.microsoft.com/office/drawing/2014/main" id="{C298BAA1-E32C-E129-8F83-EC043C814B08}"/>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BADB2AD7-94D9-FE2D-4866-01AF92E75AAD}"/>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273081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6E11-B015-2295-C259-83C7D35CF3F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FB58F6CA-70E1-874E-0C66-6401DD3163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F0C9ABC-8105-F36B-3068-7631D5D0FAA5}"/>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5" name="Footer Placeholder 4">
            <a:extLst>
              <a:ext uri="{FF2B5EF4-FFF2-40B4-BE49-F238E27FC236}">
                <a16:creationId xmlns:a16="http://schemas.microsoft.com/office/drawing/2014/main" id="{89961508-C00A-6C50-528B-5992502865FA}"/>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C3D12A6F-61E4-AEC7-CC1C-948585B172B9}"/>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3389928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9AD2-0F5D-486D-5ECF-4B86F81F66C6}"/>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8D5B6BA4-553B-C233-0C95-B92F50C03E6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A364AB1D-F3F4-29E0-83D9-56962CD018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2E0C22BE-888B-E1C4-DEBE-51EB7F667963}"/>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6" name="Footer Placeholder 5">
            <a:extLst>
              <a:ext uri="{FF2B5EF4-FFF2-40B4-BE49-F238E27FC236}">
                <a16:creationId xmlns:a16="http://schemas.microsoft.com/office/drawing/2014/main" id="{E41CCBF6-8C58-774B-E2A3-40418200CC3F}"/>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41442CFC-6019-140E-0F64-9C9246E00C60}"/>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3885891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978B5-F9D5-3B6A-9B6D-4FEB0F4ABDD6}"/>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DF679532-5F3F-93A1-478E-F4E3B85D2E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1A6C86C-9C21-4A24-76F5-8903DC17C1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9B230E98-5A62-7C1C-2606-ACA95178F6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ABDAF1-8A69-1065-9120-F8FA411CEDA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7CE264EF-FDAE-8939-C64B-18DDEEF096AB}"/>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8" name="Footer Placeholder 7">
            <a:extLst>
              <a:ext uri="{FF2B5EF4-FFF2-40B4-BE49-F238E27FC236}">
                <a16:creationId xmlns:a16="http://schemas.microsoft.com/office/drawing/2014/main" id="{23D45AF3-C25D-77EC-E7AC-0DBD856220F4}"/>
              </a:ext>
            </a:extLst>
          </p:cNvPr>
          <p:cNvSpPr>
            <a:spLocks noGrp="1"/>
          </p:cNvSpPr>
          <p:nvPr>
            <p:ph type="ftr" sz="quarter" idx="11"/>
          </p:nvPr>
        </p:nvSpPr>
        <p:spPr/>
        <p:txBody>
          <a:bodyPr/>
          <a:lstStyle/>
          <a:p>
            <a:endParaRPr lang="en-PL"/>
          </a:p>
        </p:txBody>
      </p:sp>
      <p:sp>
        <p:nvSpPr>
          <p:cNvPr id="9" name="Slide Number Placeholder 8">
            <a:extLst>
              <a:ext uri="{FF2B5EF4-FFF2-40B4-BE49-F238E27FC236}">
                <a16:creationId xmlns:a16="http://schemas.microsoft.com/office/drawing/2014/main" id="{13BF4C64-70D0-074F-FCF6-0A5FF8354B34}"/>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196413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6236-78F6-BE24-CE2A-76A48F348C34}"/>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71DF6175-D0C7-B92F-EBA9-BC9737BE0E20}"/>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4" name="Footer Placeholder 3">
            <a:extLst>
              <a:ext uri="{FF2B5EF4-FFF2-40B4-BE49-F238E27FC236}">
                <a16:creationId xmlns:a16="http://schemas.microsoft.com/office/drawing/2014/main" id="{41270EE0-3FD1-0F8C-F7A2-6AD9720886DD}"/>
              </a:ext>
            </a:extLst>
          </p:cNvPr>
          <p:cNvSpPr>
            <a:spLocks noGrp="1"/>
          </p:cNvSpPr>
          <p:nvPr>
            <p:ph type="ftr" sz="quarter" idx="11"/>
          </p:nvPr>
        </p:nvSpPr>
        <p:spPr/>
        <p:txBody>
          <a:bodyPr/>
          <a:lstStyle/>
          <a:p>
            <a:endParaRPr lang="en-PL"/>
          </a:p>
        </p:txBody>
      </p:sp>
      <p:sp>
        <p:nvSpPr>
          <p:cNvPr id="5" name="Slide Number Placeholder 4">
            <a:extLst>
              <a:ext uri="{FF2B5EF4-FFF2-40B4-BE49-F238E27FC236}">
                <a16:creationId xmlns:a16="http://schemas.microsoft.com/office/drawing/2014/main" id="{4A24A530-ACFF-A55D-94DE-CC887EF6408F}"/>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145977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AB780-930B-D930-2062-B80E21FCC3E9}"/>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3" name="Footer Placeholder 2">
            <a:extLst>
              <a:ext uri="{FF2B5EF4-FFF2-40B4-BE49-F238E27FC236}">
                <a16:creationId xmlns:a16="http://schemas.microsoft.com/office/drawing/2014/main" id="{324BADA0-5AF3-BB86-C883-9DFBF3327EB1}"/>
              </a:ext>
            </a:extLst>
          </p:cNvPr>
          <p:cNvSpPr>
            <a:spLocks noGrp="1"/>
          </p:cNvSpPr>
          <p:nvPr>
            <p:ph type="ftr" sz="quarter" idx="11"/>
          </p:nvPr>
        </p:nvSpPr>
        <p:spPr/>
        <p:txBody>
          <a:bodyPr/>
          <a:lstStyle/>
          <a:p>
            <a:endParaRPr lang="en-PL"/>
          </a:p>
        </p:txBody>
      </p:sp>
      <p:sp>
        <p:nvSpPr>
          <p:cNvPr id="4" name="Slide Number Placeholder 3">
            <a:extLst>
              <a:ext uri="{FF2B5EF4-FFF2-40B4-BE49-F238E27FC236}">
                <a16:creationId xmlns:a16="http://schemas.microsoft.com/office/drawing/2014/main" id="{D7B5367A-8FE8-5944-23FC-CA16C09587CF}"/>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3007960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983D-CDB8-1499-D479-B476570645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54747AB2-712B-D506-D704-B5D711FC39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C9A87EC9-D5B4-3D70-1EEF-051E5CC60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DF606E-1736-BE35-50FB-FB2F12EBD4A6}"/>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6" name="Footer Placeholder 5">
            <a:extLst>
              <a:ext uri="{FF2B5EF4-FFF2-40B4-BE49-F238E27FC236}">
                <a16:creationId xmlns:a16="http://schemas.microsoft.com/office/drawing/2014/main" id="{FE0D6435-AEA8-CCD2-3299-4AB19D1E7267}"/>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F85229AA-3B98-100D-274D-BB3FB4F5A374}"/>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16148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9B19-DF96-52F2-74D6-247D495D35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15000391-71D2-38FC-DCF8-75CD7B8E6C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4BB24F49-816A-C2C0-4C84-30ECA95F5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48353B-9D30-D177-0647-7A4B2BEB60E6}"/>
              </a:ext>
            </a:extLst>
          </p:cNvPr>
          <p:cNvSpPr>
            <a:spLocks noGrp="1"/>
          </p:cNvSpPr>
          <p:nvPr>
            <p:ph type="dt" sz="half" idx="10"/>
          </p:nvPr>
        </p:nvSpPr>
        <p:spPr/>
        <p:txBody>
          <a:bodyPr/>
          <a:lstStyle/>
          <a:p>
            <a:fld id="{59824F8D-8544-4B4F-8EDB-1E43B2F21F76}" type="datetimeFigureOut">
              <a:rPr lang="en-PL" smtClean="0"/>
              <a:t>23/01/2024</a:t>
            </a:fld>
            <a:endParaRPr lang="en-PL"/>
          </a:p>
        </p:txBody>
      </p:sp>
      <p:sp>
        <p:nvSpPr>
          <p:cNvPr id="6" name="Footer Placeholder 5">
            <a:extLst>
              <a:ext uri="{FF2B5EF4-FFF2-40B4-BE49-F238E27FC236}">
                <a16:creationId xmlns:a16="http://schemas.microsoft.com/office/drawing/2014/main" id="{60017FA8-3A0E-9943-2F78-3524AE29C60C}"/>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86FD859F-8712-5BE3-1325-843A017DBDD6}"/>
              </a:ext>
            </a:extLst>
          </p:cNvPr>
          <p:cNvSpPr>
            <a:spLocks noGrp="1"/>
          </p:cNvSpPr>
          <p:nvPr>
            <p:ph type="sldNum" sz="quarter" idx="12"/>
          </p:nvPr>
        </p:nvSpPr>
        <p:spPr/>
        <p:txBody>
          <a:bodyPr/>
          <a:lstStyle/>
          <a:p>
            <a:fld id="{B461E0C2-B917-8441-A463-7D8C3D48989C}" type="slidenum">
              <a:rPr lang="en-PL" smtClean="0"/>
              <a:t>‹#›</a:t>
            </a:fld>
            <a:endParaRPr lang="en-PL"/>
          </a:p>
        </p:txBody>
      </p:sp>
    </p:spTree>
    <p:extLst>
      <p:ext uri="{BB962C8B-B14F-4D97-AF65-F5344CB8AC3E}">
        <p14:creationId xmlns:p14="http://schemas.microsoft.com/office/powerpoint/2010/main" val="2988795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578C89-40EC-25BE-9DE9-1955C781C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00EB8463-B391-D932-9CCA-D9B913057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FDD53DC9-9640-61AD-CD36-53E5FD551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24F8D-8544-4B4F-8EDB-1E43B2F21F76}" type="datetimeFigureOut">
              <a:rPr lang="en-PL" smtClean="0"/>
              <a:t>23/01/2024</a:t>
            </a:fld>
            <a:endParaRPr lang="en-PL"/>
          </a:p>
        </p:txBody>
      </p:sp>
      <p:sp>
        <p:nvSpPr>
          <p:cNvPr id="5" name="Footer Placeholder 4">
            <a:extLst>
              <a:ext uri="{FF2B5EF4-FFF2-40B4-BE49-F238E27FC236}">
                <a16:creationId xmlns:a16="http://schemas.microsoft.com/office/drawing/2014/main" id="{84F2D43B-23F0-33E4-F6E5-F7E6496AC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L"/>
          </a:p>
        </p:txBody>
      </p:sp>
      <p:sp>
        <p:nvSpPr>
          <p:cNvPr id="6" name="Slide Number Placeholder 5">
            <a:extLst>
              <a:ext uri="{FF2B5EF4-FFF2-40B4-BE49-F238E27FC236}">
                <a16:creationId xmlns:a16="http://schemas.microsoft.com/office/drawing/2014/main" id="{6D428B96-C6B0-30FB-7EFC-1B9C8DCFA9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1E0C2-B917-8441-A463-7D8C3D48989C}" type="slidenum">
              <a:rPr lang="en-PL" smtClean="0"/>
              <a:t>‹#›</a:t>
            </a:fld>
            <a:endParaRPr lang="en-PL"/>
          </a:p>
        </p:txBody>
      </p:sp>
    </p:spTree>
    <p:extLst>
      <p:ext uri="{BB962C8B-B14F-4D97-AF65-F5344CB8AC3E}">
        <p14:creationId xmlns:p14="http://schemas.microsoft.com/office/powerpoint/2010/main" val="1369153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58.png"/><Relationship Id="rId5" Type="http://schemas.openxmlformats.org/officeDocument/2006/relationships/image" Target="../media/image53.jpe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jpeg"/><Relationship Id="rId12" Type="http://schemas.openxmlformats.org/officeDocument/2006/relationships/image" Target="../media/image68.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66.jpeg"/><Relationship Id="rId4" Type="http://schemas.openxmlformats.org/officeDocument/2006/relationships/image" Target="../media/image61.png"/><Relationship Id="rId9"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github.com/dsinczak/payments-process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5F5F8"/>
            </a:gs>
            <a:gs pos="89000">
              <a:srgbClr val="C3C29B"/>
            </a:gs>
          </a:gsLst>
          <a:lin ang="27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E89E7-4690-BE5D-6E61-B2AFBC1B9DE9}"/>
              </a:ext>
            </a:extLst>
          </p:cNvPr>
          <p:cNvPicPr>
            <a:picLocks noChangeAspect="1"/>
          </p:cNvPicPr>
          <p:nvPr/>
        </p:nvPicPr>
        <p:blipFill>
          <a:blip r:embed="rId3"/>
          <a:stretch>
            <a:fillRect/>
          </a:stretch>
        </p:blipFill>
        <p:spPr>
          <a:xfrm>
            <a:off x="3616875" y="438750"/>
            <a:ext cx="4958249" cy="5571067"/>
          </a:xfrm>
          <a:prstGeom prst="rect">
            <a:avLst/>
          </a:prstGeom>
          <a:ln>
            <a:noFill/>
          </a:ln>
          <a:effectLst>
            <a:softEdge rad="112500"/>
          </a:effectLst>
        </p:spPr>
      </p:pic>
      <p:grpSp>
        <p:nvGrpSpPr>
          <p:cNvPr id="18" name="Group 17">
            <a:extLst>
              <a:ext uri="{FF2B5EF4-FFF2-40B4-BE49-F238E27FC236}">
                <a16:creationId xmlns:a16="http://schemas.microsoft.com/office/drawing/2014/main" id="{7F11E972-5AF7-C86E-0F40-BB94E78E60B1}"/>
              </a:ext>
            </a:extLst>
          </p:cNvPr>
          <p:cNvGrpSpPr/>
          <p:nvPr/>
        </p:nvGrpSpPr>
        <p:grpSpPr>
          <a:xfrm>
            <a:off x="9178118" y="1720187"/>
            <a:ext cx="2775331" cy="2494686"/>
            <a:chOff x="9178118" y="1720187"/>
            <a:chExt cx="2775331" cy="2494686"/>
          </a:xfrm>
        </p:grpSpPr>
        <p:pic>
          <p:nvPicPr>
            <p:cNvPr id="15" name="Picture 14" descr="A book on a table&#10;&#10;Description automatically generated">
              <a:extLst>
                <a:ext uri="{FF2B5EF4-FFF2-40B4-BE49-F238E27FC236}">
                  <a16:creationId xmlns:a16="http://schemas.microsoft.com/office/drawing/2014/main" id="{D9A66C34-25DE-F900-DE18-6ED6F7F547A4}"/>
                </a:ext>
              </a:extLst>
            </p:cNvPr>
            <p:cNvPicPr>
              <a:picLocks noChangeAspect="1"/>
            </p:cNvPicPr>
            <p:nvPr/>
          </p:nvPicPr>
          <p:blipFill>
            <a:blip r:embed="rId4"/>
            <a:stretch>
              <a:fillRect/>
            </a:stretch>
          </p:blipFill>
          <p:spPr>
            <a:xfrm>
              <a:off x="10085696" y="1720187"/>
              <a:ext cx="1867753" cy="1867753"/>
            </a:xfrm>
            <a:prstGeom prst="rect">
              <a:avLst/>
            </a:prstGeom>
          </p:spPr>
        </p:pic>
        <p:pic>
          <p:nvPicPr>
            <p:cNvPr id="12" name="Picture 11" descr="A person holding a glass of wine&#10;&#10;Description automatically generated">
              <a:extLst>
                <a:ext uri="{FF2B5EF4-FFF2-40B4-BE49-F238E27FC236}">
                  <a16:creationId xmlns:a16="http://schemas.microsoft.com/office/drawing/2014/main" id="{BB56F4E0-C918-C6A7-F242-8B435D2FD63D}"/>
                </a:ext>
              </a:extLst>
            </p:cNvPr>
            <p:cNvPicPr>
              <a:picLocks noChangeAspect="1"/>
            </p:cNvPicPr>
            <p:nvPr/>
          </p:nvPicPr>
          <p:blipFill>
            <a:blip r:embed="rId5"/>
            <a:stretch>
              <a:fillRect/>
            </a:stretch>
          </p:blipFill>
          <p:spPr>
            <a:xfrm>
              <a:off x="9212237" y="2808785"/>
              <a:ext cx="1529971" cy="1019981"/>
            </a:xfrm>
            <a:prstGeom prst="rect">
              <a:avLst/>
            </a:prstGeom>
          </p:spPr>
        </p:pic>
        <p:sp>
          <p:nvSpPr>
            <p:cNvPr id="17" name="Rectangle 16">
              <a:extLst>
                <a:ext uri="{FF2B5EF4-FFF2-40B4-BE49-F238E27FC236}">
                  <a16:creationId xmlns:a16="http://schemas.microsoft.com/office/drawing/2014/main" id="{CA0AD5E6-52E3-389E-0E29-968106015252}"/>
                </a:ext>
              </a:extLst>
            </p:cNvPr>
            <p:cNvSpPr/>
            <p:nvPr/>
          </p:nvSpPr>
          <p:spPr>
            <a:xfrm>
              <a:off x="9178118" y="3753208"/>
              <a:ext cx="1529971" cy="461665"/>
            </a:xfrm>
            <a:prstGeom prst="rect">
              <a:avLst/>
            </a:prstGeom>
            <a:noFill/>
          </p:spPr>
          <p:txBody>
            <a:bodyPr wrap="square" lIns="91440" tIns="45720" rIns="91440" bIns="45720">
              <a:spAutoFit/>
            </a:bodyPr>
            <a:lstStyle/>
            <a:p>
              <a:pPr algn="ctr"/>
              <a:r>
                <a:rPr lang="en-GB" sz="2400" b="1" cap="none" spc="0" dirty="0">
                  <a:ln w="22225">
                    <a:solidFill>
                      <a:schemeClr val="accent2"/>
                    </a:solidFill>
                    <a:prstDash val="solid"/>
                  </a:ln>
                  <a:solidFill>
                    <a:schemeClr val="accent2">
                      <a:lumMod val="40000"/>
                      <a:lumOff val="60000"/>
                    </a:schemeClr>
                  </a:solidFill>
                  <a:effectLst/>
                </a:rPr>
                <a:t>True Story</a:t>
              </a:r>
            </a:p>
          </p:txBody>
        </p:sp>
      </p:grpSp>
    </p:spTree>
    <p:extLst>
      <p:ext uri="{BB962C8B-B14F-4D97-AF65-F5344CB8AC3E}">
        <p14:creationId xmlns:p14="http://schemas.microsoft.com/office/powerpoint/2010/main" val="326227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2" name="Rectangle 3081">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3" name="Right Triangle 308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Zdjęcie">
            <a:extLst>
              <a:ext uri="{FF2B5EF4-FFF2-40B4-BE49-F238E27FC236}">
                <a16:creationId xmlns:a16="http://schemas.microsoft.com/office/drawing/2014/main" id="{657C4DD4-03D6-D971-CEBD-1276A6A198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2163" y="987367"/>
            <a:ext cx="7746709" cy="4841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kemony Złap Je Wszystkie - plakat 91,5x61 cm 11466422814 - Sklepy,  Opinie, Ceny w Allegro.pl">
            <a:extLst>
              <a:ext uri="{FF2B5EF4-FFF2-40B4-BE49-F238E27FC236}">
                <a16:creationId xmlns:a16="http://schemas.microsoft.com/office/drawing/2014/main" id="{6537DF89-EC59-8446-ED66-B193B5D36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94885">
            <a:off x="8516466" y="2558010"/>
            <a:ext cx="2991808" cy="199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36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linds(horizontal)">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Edsger Dijkstra quote: Simplicity is prerequisite for reliability.">
            <a:extLst>
              <a:ext uri="{FF2B5EF4-FFF2-40B4-BE49-F238E27FC236}">
                <a16:creationId xmlns:a16="http://schemas.microsoft.com/office/drawing/2014/main" id="{4362AF5C-FE83-DE8B-6753-72884EE252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7274" y="1123527"/>
            <a:ext cx="9797446" cy="46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689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0" name="Rectangle 513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2" name="Freeform: Shape 514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3362FEB-E147-A630-7975-6E6D81E44FF5}"/>
              </a:ext>
            </a:extLst>
          </p:cNvPr>
          <p:cNvSpPr txBox="1"/>
          <p:nvPr/>
        </p:nvSpPr>
        <p:spPr>
          <a:xfrm>
            <a:off x="643468" y="643468"/>
            <a:ext cx="4620584" cy="19810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No to może programowanie funkcyjne?</a:t>
            </a:r>
            <a:endParaRPr lang="en-US" sz="4400" kern="1200" dirty="0">
              <a:solidFill>
                <a:schemeClr val="tx1"/>
              </a:solidFill>
              <a:latin typeface="+mj-lt"/>
              <a:ea typeface="+mj-ea"/>
              <a:cs typeface="+mj-cs"/>
            </a:endParaRPr>
          </a:p>
        </p:txBody>
      </p:sp>
      <p:pic>
        <p:nvPicPr>
          <p:cNvPr id="5122" name="Picture 2" descr="Category Theory for Programmers (Scala Edition, Paperback) by Bartosz  Milewski | Blurb Books Canada">
            <a:extLst>
              <a:ext uri="{FF2B5EF4-FFF2-40B4-BE49-F238E27FC236}">
                <a16:creationId xmlns:a16="http://schemas.microsoft.com/office/drawing/2014/main" id="{53306646-4FD4-43BB-606E-81BFEA2743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18050" y="643467"/>
            <a:ext cx="3718686" cy="55710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9C707D-8CC7-4824-028E-590071FE5677}"/>
              </a:ext>
            </a:extLst>
          </p:cNvPr>
          <p:cNvSpPr txBox="1"/>
          <p:nvPr/>
        </p:nvSpPr>
        <p:spPr>
          <a:xfrm>
            <a:off x="643468" y="2959585"/>
            <a:ext cx="4758290" cy="2031325"/>
          </a:xfrm>
          <a:prstGeom prst="rect">
            <a:avLst/>
          </a:prstGeom>
          <a:noFill/>
        </p:spPr>
        <p:txBody>
          <a:bodyPr wrap="none" rtlCol="0">
            <a:spAutoFit/>
          </a:bodyPr>
          <a:lstStyle/>
          <a:p>
            <a:r>
              <a:rPr lang="en-PL" dirty="0"/>
              <a:t>Monad, Aplicative, Arrow, Foldable, Monoid,</a:t>
            </a:r>
          </a:p>
          <a:p>
            <a:r>
              <a:rPr lang="en-GB" dirty="0"/>
              <a:t>F</a:t>
            </a:r>
            <a:r>
              <a:rPr lang="en-PL" dirty="0"/>
              <a:t>unctor, Endofunctor, Semigroup, Invarian,</a:t>
            </a:r>
          </a:p>
          <a:p>
            <a:r>
              <a:rPr lang="en-PL" dirty="0"/>
              <a:t>Covariance, Contravariance, Invariance,</a:t>
            </a:r>
          </a:p>
          <a:p>
            <a:r>
              <a:rPr lang="en-PL" dirty="0"/>
              <a:t>Traversable, Kleisli, Free Monad, Free Applicative</a:t>
            </a:r>
          </a:p>
          <a:p>
            <a:r>
              <a:rPr lang="en-PL" dirty="0"/>
              <a:t>BiFunctor, Typeclass, Lens, Prism, Iso</a:t>
            </a:r>
          </a:p>
          <a:p>
            <a:endParaRPr lang="en-PL" dirty="0"/>
          </a:p>
          <a:p>
            <a:endParaRPr lang="en-PL" dirty="0"/>
          </a:p>
        </p:txBody>
      </p:sp>
      <p:sp>
        <p:nvSpPr>
          <p:cNvPr id="6" name="TextBox 5">
            <a:extLst>
              <a:ext uri="{FF2B5EF4-FFF2-40B4-BE49-F238E27FC236}">
                <a16:creationId xmlns:a16="http://schemas.microsoft.com/office/drawing/2014/main" id="{F78D4194-8D94-C471-104D-B30DDB8311E4}"/>
              </a:ext>
            </a:extLst>
          </p:cNvPr>
          <p:cNvSpPr txBox="1"/>
          <p:nvPr/>
        </p:nvSpPr>
        <p:spPr>
          <a:xfrm>
            <a:off x="643468" y="4830115"/>
            <a:ext cx="3423438" cy="646331"/>
          </a:xfrm>
          <a:prstGeom prst="rect">
            <a:avLst/>
          </a:prstGeom>
          <a:noFill/>
        </p:spPr>
        <p:txBody>
          <a:bodyPr wrap="none" rtlCol="0">
            <a:spAutoFit/>
          </a:bodyPr>
          <a:lstStyle/>
          <a:p>
            <a:r>
              <a:rPr lang="en-PL" dirty="0"/>
              <a:t>A potem robi się jeszcze dziwniej…</a:t>
            </a:r>
          </a:p>
          <a:p>
            <a:r>
              <a:rPr lang="en-GB" dirty="0" err="1"/>
              <a:t>Scala+Shapeless</a:t>
            </a:r>
            <a:r>
              <a:rPr lang="en-GB" dirty="0"/>
              <a:t>, H</a:t>
            </a:r>
            <a:r>
              <a:rPr lang="en-PL" dirty="0"/>
              <a:t>askel, Idris…</a:t>
            </a:r>
          </a:p>
        </p:txBody>
      </p:sp>
    </p:spTree>
    <p:extLst>
      <p:ext uri="{BB962C8B-B14F-4D97-AF65-F5344CB8AC3E}">
        <p14:creationId xmlns:p14="http://schemas.microsoft.com/office/powerpoint/2010/main" val="213349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7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 person writing on a whiteboard&#10;&#10;Description automatically generated">
            <a:extLst>
              <a:ext uri="{FF2B5EF4-FFF2-40B4-BE49-F238E27FC236}">
                <a16:creationId xmlns:a16="http://schemas.microsoft.com/office/drawing/2014/main" id="{92F01260-800B-8968-6999-9ED1E47602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5793" y="580031"/>
            <a:ext cx="3359141" cy="2740255"/>
          </a:xfrm>
          <a:prstGeom prst="rect">
            <a:avLst/>
          </a:prstGeom>
          <a:noFill/>
          <a:extLst>
            <a:ext uri="{909E8E84-426E-40DD-AFC4-6F175D3DCCD1}">
              <a14:hiddenFill xmlns:a14="http://schemas.microsoft.com/office/drawing/2010/main">
                <a:solidFill>
                  <a:srgbClr val="FFFFFF"/>
                </a:solidFill>
              </a14:hiddenFill>
            </a:ext>
          </a:extLst>
        </p:spPr>
      </p:pic>
      <p:sp>
        <p:nvSpPr>
          <p:cNvPr id="6157" name="Rectangle 615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video chat&#10;&#10;Description automatically generated">
            <a:extLst>
              <a:ext uri="{FF2B5EF4-FFF2-40B4-BE49-F238E27FC236}">
                <a16:creationId xmlns:a16="http://schemas.microsoft.com/office/drawing/2014/main" id="{7AF2D7A2-CD6F-7751-BEE0-35348A31D318}"/>
              </a:ext>
            </a:extLst>
          </p:cNvPr>
          <p:cNvPicPr>
            <a:picLocks noChangeAspect="1"/>
          </p:cNvPicPr>
          <p:nvPr/>
        </p:nvPicPr>
        <p:blipFill>
          <a:blip r:embed="rId4"/>
          <a:stretch>
            <a:fillRect/>
          </a:stretch>
        </p:blipFill>
        <p:spPr>
          <a:xfrm>
            <a:off x="702659" y="643467"/>
            <a:ext cx="5006826" cy="1625309"/>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7E118971-6ADB-6FF3-2F34-464153AF8BC7}"/>
              </a:ext>
            </a:extLst>
          </p:cNvPr>
          <p:cNvPicPr>
            <a:picLocks noChangeAspect="1"/>
          </p:cNvPicPr>
          <p:nvPr/>
        </p:nvPicPr>
        <p:blipFill>
          <a:blip r:embed="rId5"/>
          <a:stretch>
            <a:fillRect/>
          </a:stretch>
        </p:blipFill>
        <p:spPr>
          <a:xfrm>
            <a:off x="702659" y="2357394"/>
            <a:ext cx="5006826" cy="1967889"/>
          </a:xfrm>
          <a:prstGeom prst="rect">
            <a:avLst/>
          </a:prstGeom>
        </p:spPr>
      </p:pic>
      <p:pic>
        <p:nvPicPr>
          <p:cNvPr id="16" name="Picture 15" descr="A screenshot of a video chat&#10;&#10;Description automatically generated">
            <a:extLst>
              <a:ext uri="{FF2B5EF4-FFF2-40B4-BE49-F238E27FC236}">
                <a16:creationId xmlns:a16="http://schemas.microsoft.com/office/drawing/2014/main" id="{16881F9A-8A30-43BA-162D-E6F48961241E}"/>
              </a:ext>
            </a:extLst>
          </p:cNvPr>
          <p:cNvPicPr>
            <a:picLocks noChangeAspect="1"/>
          </p:cNvPicPr>
          <p:nvPr/>
        </p:nvPicPr>
        <p:blipFill>
          <a:blip r:embed="rId6"/>
          <a:stretch>
            <a:fillRect/>
          </a:stretch>
        </p:blipFill>
        <p:spPr>
          <a:xfrm>
            <a:off x="694267" y="4483701"/>
            <a:ext cx="5051292" cy="1337745"/>
          </a:xfrm>
          <a:prstGeom prst="rect">
            <a:avLst/>
          </a:prstGeom>
        </p:spPr>
      </p:pic>
      <p:pic>
        <p:nvPicPr>
          <p:cNvPr id="1026" name="Picture 2">
            <a:extLst>
              <a:ext uri="{FF2B5EF4-FFF2-40B4-BE49-F238E27FC236}">
                <a16:creationId xmlns:a16="http://schemas.microsoft.com/office/drawing/2014/main" id="{08FD94B8-A0FD-293B-9BD4-1F04DCB426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8586" y="3341338"/>
            <a:ext cx="3915508" cy="293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03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Freeform: Shape 9226">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9220" name="Picture 4" descr="A Bad Workman Blames His Tools. 362955 Vector Art at Vecteezy">
            <a:extLst>
              <a:ext uri="{FF2B5EF4-FFF2-40B4-BE49-F238E27FC236}">
                <a16:creationId xmlns:a16="http://schemas.microsoft.com/office/drawing/2014/main" id="{7B6B260B-33B6-C1F4-0505-18B74E03B1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72233" y="1201003"/>
            <a:ext cx="4107976" cy="4107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0FD305-DD96-D9BD-91D5-ABA8F0422F86}"/>
              </a:ext>
            </a:extLst>
          </p:cNvPr>
          <p:cNvSpPr txBox="1"/>
          <p:nvPr/>
        </p:nvSpPr>
        <p:spPr>
          <a:xfrm>
            <a:off x="946205" y="1574714"/>
            <a:ext cx="2018501" cy="400110"/>
          </a:xfrm>
          <a:prstGeom prst="rect">
            <a:avLst/>
          </a:prstGeom>
          <a:noFill/>
        </p:spPr>
        <p:txBody>
          <a:bodyPr wrap="none" rtlCol="0">
            <a:spAutoFit/>
          </a:bodyPr>
          <a:lstStyle/>
          <a:p>
            <a:r>
              <a:rPr lang="en-PL" sz="2000" dirty="0">
                <a:latin typeface="Britannic Bold" panose="020B0903060703020204" pitchFamily="34" charset="77"/>
              </a:rPr>
              <a:t>Too poor to quit</a:t>
            </a:r>
          </a:p>
        </p:txBody>
      </p:sp>
      <p:sp>
        <p:nvSpPr>
          <p:cNvPr id="3" name="TextBox 2">
            <a:extLst>
              <a:ext uri="{FF2B5EF4-FFF2-40B4-BE49-F238E27FC236}">
                <a16:creationId xmlns:a16="http://schemas.microsoft.com/office/drawing/2014/main" id="{A92AE2C3-488D-6666-5064-009872776047}"/>
              </a:ext>
            </a:extLst>
          </p:cNvPr>
          <p:cNvSpPr txBox="1"/>
          <p:nvPr/>
        </p:nvSpPr>
        <p:spPr>
          <a:xfrm>
            <a:off x="597673" y="2854881"/>
            <a:ext cx="3111749" cy="400110"/>
          </a:xfrm>
          <a:prstGeom prst="rect">
            <a:avLst/>
          </a:prstGeom>
          <a:noFill/>
        </p:spPr>
        <p:txBody>
          <a:bodyPr wrap="none" rtlCol="0">
            <a:spAutoFit/>
          </a:bodyPr>
          <a:lstStyle/>
          <a:p>
            <a:r>
              <a:rPr lang="en-PL" sz="2000" dirty="0">
                <a:latin typeface="Britannic Bold" panose="020B0903060703020204" pitchFamily="34" charset="77"/>
              </a:rPr>
              <a:t>Too old for a sugar daddy</a:t>
            </a:r>
          </a:p>
        </p:txBody>
      </p:sp>
      <p:sp>
        <p:nvSpPr>
          <p:cNvPr id="4" name="TextBox 3">
            <a:extLst>
              <a:ext uri="{FF2B5EF4-FFF2-40B4-BE49-F238E27FC236}">
                <a16:creationId xmlns:a16="http://schemas.microsoft.com/office/drawing/2014/main" id="{6E7CDA4C-B1B3-8E5E-F50E-EC0387D88804}"/>
              </a:ext>
            </a:extLst>
          </p:cNvPr>
          <p:cNvSpPr txBox="1"/>
          <p:nvPr/>
        </p:nvSpPr>
        <p:spPr>
          <a:xfrm>
            <a:off x="597673" y="4273450"/>
            <a:ext cx="2646878" cy="400110"/>
          </a:xfrm>
          <a:prstGeom prst="rect">
            <a:avLst/>
          </a:prstGeom>
          <a:noFill/>
        </p:spPr>
        <p:txBody>
          <a:bodyPr wrap="none" rtlCol="0">
            <a:spAutoFit/>
          </a:bodyPr>
          <a:lstStyle/>
          <a:p>
            <a:r>
              <a:rPr lang="en-PL" sz="2000" dirty="0">
                <a:latin typeface="Britannic Bold" panose="020B0903060703020204" pitchFamily="34" charset="77"/>
              </a:rPr>
              <a:t>Too ugly for only-fans</a:t>
            </a:r>
          </a:p>
        </p:txBody>
      </p:sp>
      <p:sp>
        <p:nvSpPr>
          <p:cNvPr id="5" name="TextBox 4">
            <a:extLst>
              <a:ext uri="{FF2B5EF4-FFF2-40B4-BE49-F238E27FC236}">
                <a16:creationId xmlns:a16="http://schemas.microsoft.com/office/drawing/2014/main" id="{153A52D7-FE51-822E-F8A4-DDDB458464D2}"/>
              </a:ext>
            </a:extLst>
          </p:cNvPr>
          <p:cNvSpPr txBox="1"/>
          <p:nvPr/>
        </p:nvSpPr>
        <p:spPr>
          <a:xfrm>
            <a:off x="8568019" y="1878189"/>
            <a:ext cx="3336170" cy="400110"/>
          </a:xfrm>
          <a:prstGeom prst="rect">
            <a:avLst/>
          </a:prstGeom>
          <a:noFill/>
        </p:spPr>
        <p:txBody>
          <a:bodyPr wrap="none" rtlCol="0">
            <a:spAutoFit/>
          </a:bodyPr>
          <a:lstStyle/>
          <a:p>
            <a:r>
              <a:rPr lang="en-PL" sz="2000" dirty="0">
                <a:latin typeface="Britannic Bold" panose="020B0903060703020204" pitchFamily="34" charset="77"/>
              </a:rPr>
              <a:t>Too lazy to be </a:t>
            </a:r>
            <a:r>
              <a:rPr lang="en-GB" sz="2000" dirty="0">
                <a:latin typeface="Britannic Bold" panose="020B0903060703020204" pitchFamily="34" charset="77"/>
              </a:rPr>
              <a:t>entrepreneur</a:t>
            </a:r>
            <a:endParaRPr lang="en-PL" sz="2000" dirty="0">
              <a:latin typeface="Britannic Bold" panose="020B0903060703020204" pitchFamily="34" charset="77"/>
            </a:endParaRPr>
          </a:p>
        </p:txBody>
      </p:sp>
      <p:sp>
        <p:nvSpPr>
          <p:cNvPr id="8" name="TextBox 7">
            <a:extLst>
              <a:ext uri="{FF2B5EF4-FFF2-40B4-BE49-F238E27FC236}">
                <a16:creationId xmlns:a16="http://schemas.microsoft.com/office/drawing/2014/main" id="{F0DB360F-5579-44CC-0DA4-94A73CAD805F}"/>
              </a:ext>
            </a:extLst>
          </p:cNvPr>
          <p:cNvSpPr txBox="1"/>
          <p:nvPr/>
        </p:nvSpPr>
        <p:spPr>
          <a:xfrm>
            <a:off x="8280209" y="3254991"/>
            <a:ext cx="3393878" cy="707886"/>
          </a:xfrm>
          <a:prstGeom prst="rect">
            <a:avLst/>
          </a:prstGeom>
          <a:noFill/>
        </p:spPr>
        <p:txBody>
          <a:bodyPr wrap="none" rtlCol="0">
            <a:spAutoFit/>
          </a:bodyPr>
          <a:lstStyle/>
          <a:p>
            <a:r>
              <a:rPr lang="en-PL" sz="2000" dirty="0">
                <a:latin typeface="Britannic Bold" panose="020B0903060703020204" pitchFamily="34" charset="77"/>
              </a:rPr>
              <a:t>Too </a:t>
            </a:r>
            <a:r>
              <a:rPr lang="pl-PL" sz="2000" dirty="0" err="1">
                <a:latin typeface="Britannic Bold" panose="020B0903060703020204" pitchFamily="34" charset="77"/>
              </a:rPr>
              <a:t>stupid</a:t>
            </a:r>
            <a:r>
              <a:rPr lang="pl-PL" sz="2000" dirty="0">
                <a:latin typeface="Britannic Bold" panose="020B0903060703020204" pitchFamily="34" charset="77"/>
              </a:rPr>
              <a:t> to </a:t>
            </a:r>
            <a:r>
              <a:rPr lang="pl-PL" sz="2000" dirty="0" err="1">
                <a:latin typeface="Britannic Bold" panose="020B0903060703020204" pitchFamily="34" charset="77"/>
              </a:rPr>
              <a:t>create</a:t>
            </a:r>
            <a:r>
              <a:rPr lang="pl-PL" sz="2000" dirty="0">
                <a:latin typeface="Britannic Bold" panose="020B0903060703020204" pitchFamily="34" charset="77"/>
              </a:rPr>
              <a:t> my </a:t>
            </a:r>
            <a:r>
              <a:rPr lang="pl-PL" sz="2000" dirty="0" err="1">
                <a:latin typeface="Britannic Bold" panose="020B0903060703020204" pitchFamily="34" charset="77"/>
              </a:rPr>
              <a:t>own</a:t>
            </a:r>
            <a:endParaRPr lang="pl-PL" sz="2000" dirty="0">
              <a:latin typeface="Britannic Bold" panose="020B0903060703020204" pitchFamily="34" charset="77"/>
            </a:endParaRPr>
          </a:p>
          <a:p>
            <a:r>
              <a:rPr lang="pl-PL" sz="2000" dirty="0" err="1">
                <a:latin typeface="Britannic Bold" panose="020B0903060703020204" pitchFamily="34" charset="77"/>
              </a:rPr>
              <a:t>language</a:t>
            </a:r>
            <a:endParaRPr lang="en-PL" sz="2000" dirty="0">
              <a:latin typeface="Britannic Bold" panose="020B0903060703020204" pitchFamily="34" charset="77"/>
            </a:endParaRPr>
          </a:p>
        </p:txBody>
      </p:sp>
    </p:spTree>
    <p:extLst>
      <p:ext uri="{BB962C8B-B14F-4D97-AF65-F5344CB8AC3E}">
        <p14:creationId xmlns:p14="http://schemas.microsoft.com/office/powerpoint/2010/main" val="409791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D6C94A-A584-2434-A949-4397DDA01CA2}"/>
              </a:ext>
            </a:extLst>
          </p:cNvPr>
          <p:cNvSpPr txBox="1"/>
          <p:nvPr/>
        </p:nvSpPr>
        <p:spPr>
          <a:xfrm>
            <a:off x="6194716" y="739978"/>
            <a:ext cx="5334930" cy="30041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200" dirty="0" err="1">
                <a:latin typeface="+mj-lt"/>
                <a:ea typeface="+mj-ea"/>
                <a:cs typeface="+mj-cs"/>
              </a:rPr>
              <a:t>Zapraszam</a:t>
            </a:r>
            <a:r>
              <a:rPr lang="en-US" sz="4200" dirty="0">
                <a:latin typeface="+mj-lt"/>
                <a:ea typeface="+mj-ea"/>
                <a:cs typeface="+mj-cs"/>
              </a:rPr>
              <a:t> was do </a:t>
            </a:r>
            <a:r>
              <a:rPr lang="en-US" sz="4200" dirty="0" err="1">
                <a:latin typeface="+mj-lt"/>
                <a:ea typeface="+mj-ea"/>
                <a:cs typeface="+mj-cs"/>
              </a:rPr>
              <a:t>świątyni</a:t>
            </a:r>
            <a:r>
              <a:rPr lang="en-US" sz="4200" dirty="0">
                <a:latin typeface="+mj-lt"/>
                <a:ea typeface="+mj-ea"/>
                <a:cs typeface="+mj-cs"/>
              </a:rPr>
              <a:t> Clojure</a:t>
            </a:r>
          </a:p>
          <a:p>
            <a:pPr algn="ctr">
              <a:lnSpc>
                <a:spcPct val="90000"/>
              </a:lnSpc>
              <a:spcBef>
                <a:spcPct val="0"/>
              </a:spcBef>
              <a:spcAft>
                <a:spcPts val="600"/>
              </a:spcAft>
            </a:pPr>
            <a:r>
              <a:rPr lang="en-US" sz="4200" dirty="0">
                <a:latin typeface="+mj-lt"/>
                <a:ea typeface="+mj-ea"/>
                <a:cs typeface="+mj-cs"/>
              </a:rPr>
              <a:t>pod </a:t>
            </a:r>
            <a:r>
              <a:rPr lang="en-US" sz="4200" dirty="0" err="1">
                <a:latin typeface="+mj-lt"/>
                <a:ea typeface="+mj-ea"/>
                <a:cs typeface="+mj-cs"/>
              </a:rPr>
              <a:t>wezwaniem</a:t>
            </a:r>
            <a:r>
              <a:rPr lang="en-US" sz="4200" dirty="0">
                <a:latin typeface="+mj-lt"/>
                <a:ea typeface="+mj-ea"/>
                <a:cs typeface="+mj-cs"/>
              </a:rPr>
              <a:t> Rich-a Hickey-a </a:t>
            </a:r>
          </a:p>
        </p:txBody>
      </p:sp>
      <p:sp>
        <p:nvSpPr>
          <p:cNvPr id="8201" name="Freeform: Shape 820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3" name="Freeform: Shape 820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8205" name="Freeform: Shape 820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07" name="Freeform: Shape 820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8209" name="Freeform: Shape 820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8194" name="Picture 2" descr="Rich Hickey | Strange Loop | Flickr">
            <a:extLst>
              <a:ext uri="{FF2B5EF4-FFF2-40B4-BE49-F238E27FC236}">
                <a16:creationId xmlns:a16="http://schemas.microsoft.com/office/drawing/2014/main" id="{A8008D8B-22EA-1706-5B85-A890DAB06A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50" r="19499" b="-1"/>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8211" name="Freeform: Shape 821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A yellow and white hat&#10;&#10;Description automatically generated">
            <a:extLst>
              <a:ext uri="{FF2B5EF4-FFF2-40B4-BE49-F238E27FC236}">
                <a16:creationId xmlns:a16="http://schemas.microsoft.com/office/drawing/2014/main" id="{A294B36C-86CF-A05E-F29F-845ACD27D10D}"/>
              </a:ext>
            </a:extLst>
          </p:cNvPr>
          <p:cNvPicPr>
            <a:picLocks noChangeAspect="1"/>
          </p:cNvPicPr>
          <p:nvPr/>
        </p:nvPicPr>
        <p:blipFill>
          <a:blip r:embed="rId4"/>
          <a:stretch>
            <a:fillRect/>
          </a:stretch>
        </p:blipFill>
        <p:spPr>
          <a:xfrm>
            <a:off x="2727398" y="295505"/>
            <a:ext cx="1101144" cy="152587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8804D25-5352-BF3B-10B7-7B9588D314B0}"/>
              </a:ext>
            </a:extLst>
          </p:cNvPr>
          <p:cNvPicPr>
            <a:picLocks noChangeAspect="1"/>
          </p:cNvPicPr>
          <p:nvPr/>
        </p:nvPicPr>
        <p:blipFill>
          <a:blip r:embed="rId5"/>
          <a:stretch>
            <a:fillRect/>
          </a:stretch>
        </p:blipFill>
        <p:spPr>
          <a:xfrm>
            <a:off x="5123432" y="4234352"/>
            <a:ext cx="6998020" cy="2398867"/>
          </a:xfrm>
          <a:prstGeom prst="rect">
            <a:avLst/>
          </a:prstGeom>
        </p:spPr>
      </p:pic>
      <p:pic>
        <p:nvPicPr>
          <p:cNvPr id="8200" name="Picture 8">
            <a:extLst>
              <a:ext uri="{FF2B5EF4-FFF2-40B4-BE49-F238E27FC236}">
                <a16:creationId xmlns:a16="http://schemas.microsoft.com/office/drawing/2014/main" id="{2086F6DA-1E81-88CE-1F4D-50D216DA57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73233" y="1903117"/>
            <a:ext cx="543872" cy="54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77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3" name="Rectangle 11272">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A960AE-9283-4916-01D3-CD4EB830AD76}"/>
              </a:ext>
            </a:extLst>
          </p:cNvPr>
          <p:cNvSpPr txBox="1"/>
          <p:nvPr/>
        </p:nvSpPr>
        <p:spPr>
          <a:xfrm>
            <a:off x="6739457" y="842112"/>
            <a:ext cx="4360934" cy="368088"/>
          </a:xfrm>
          <a:prstGeom prst="rect">
            <a:avLst/>
          </a:prstGeom>
        </p:spPr>
        <p:txBody>
          <a:bodyPr vert="horz" lIns="91440" tIns="45720" rIns="91440" bIns="45720" rtlCol="0">
            <a:noAutofit/>
          </a:bodyPr>
          <a:lstStyle/>
          <a:p>
            <a:pPr>
              <a:lnSpc>
                <a:spcPct val="90000"/>
              </a:lnSpc>
              <a:spcAft>
                <a:spcPts val="600"/>
              </a:spcAft>
            </a:pPr>
            <a:r>
              <a:rPr lang="en-US" sz="2400" dirty="0" err="1"/>
              <a:t>Kilka</a:t>
            </a:r>
            <a:r>
              <a:rPr lang="en-US" sz="2400" dirty="0"/>
              <a:t> </a:t>
            </a:r>
            <a:r>
              <a:rPr lang="en-US" sz="2400" dirty="0" err="1"/>
              <a:t>faktów</a:t>
            </a:r>
            <a:r>
              <a:rPr lang="en-US" sz="2400" dirty="0"/>
              <a:t>:</a:t>
            </a:r>
          </a:p>
        </p:txBody>
      </p:sp>
      <p:pic>
        <p:nvPicPr>
          <p:cNvPr id="6" name="Picture 5" descr="A screenshot of a computer&#10;&#10;Description automatically generated">
            <a:extLst>
              <a:ext uri="{FF2B5EF4-FFF2-40B4-BE49-F238E27FC236}">
                <a16:creationId xmlns:a16="http://schemas.microsoft.com/office/drawing/2014/main" id="{0AD78512-D381-C743-C90E-447085FD0105}"/>
              </a:ext>
            </a:extLst>
          </p:cNvPr>
          <p:cNvPicPr>
            <a:picLocks noChangeAspect="1"/>
          </p:cNvPicPr>
          <p:nvPr/>
        </p:nvPicPr>
        <p:blipFill>
          <a:blip r:embed="rId2"/>
          <a:stretch>
            <a:fillRect/>
          </a:stretch>
        </p:blipFill>
        <p:spPr>
          <a:xfrm>
            <a:off x="237325" y="755453"/>
            <a:ext cx="5377894" cy="5459792"/>
          </a:xfrm>
          <a:prstGeom prst="rect">
            <a:avLst/>
          </a:prstGeom>
        </p:spPr>
      </p:pic>
      <p:pic>
        <p:nvPicPr>
          <p:cNvPr id="11268" name="Picture 4" descr="What Makes LISP Unique? - by Erik Engheim - Erik Explores">
            <a:extLst>
              <a:ext uri="{FF2B5EF4-FFF2-40B4-BE49-F238E27FC236}">
                <a16:creationId xmlns:a16="http://schemas.microsoft.com/office/drawing/2014/main" id="{535CA34C-E78D-3717-1B6D-FBD4835170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49987" y="5241106"/>
            <a:ext cx="2473498" cy="1521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223299-D6B7-9BF7-C3C8-9996C0561C8B}"/>
              </a:ext>
            </a:extLst>
          </p:cNvPr>
          <p:cNvSpPr txBox="1"/>
          <p:nvPr/>
        </p:nvSpPr>
        <p:spPr>
          <a:xfrm>
            <a:off x="194716" y="319138"/>
            <a:ext cx="1991443" cy="369332"/>
          </a:xfrm>
          <a:prstGeom prst="rect">
            <a:avLst/>
          </a:prstGeom>
          <a:noFill/>
        </p:spPr>
        <p:txBody>
          <a:bodyPr wrap="none" rtlCol="0">
            <a:spAutoFit/>
          </a:bodyPr>
          <a:lstStyle/>
          <a:p>
            <a:r>
              <a:rPr lang="en-PL" dirty="0">
                <a:solidFill>
                  <a:schemeClr val="bg1"/>
                </a:solidFill>
              </a:rPr>
              <a:t>“Clojure is a… LISP”</a:t>
            </a:r>
          </a:p>
        </p:txBody>
      </p:sp>
      <p:sp>
        <p:nvSpPr>
          <p:cNvPr id="5" name="TextBox 4">
            <a:extLst>
              <a:ext uri="{FF2B5EF4-FFF2-40B4-BE49-F238E27FC236}">
                <a16:creationId xmlns:a16="http://schemas.microsoft.com/office/drawing/2014/main" id="{0C8B4D57-F0D7-5766-8B9F-991169F695B6}"/>
              </a:ext>
            </a:extLst>
          </p:cNvPr>
          <p:cNvSpPr txBox="1"/>
          <p:nvPr/>
        </p:nvSpPr>
        <p:spPr>
          <a:xfrm>
            <a:off x="6734650" y="1351969"/>
            <a:ext cx="4925722" cy="4154062"/>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r>
              <a:rPr lang="en-US" sz="1600" dirty="0"/>
              <a:t>LISP jest </a:t>
            </a:r>
            <a:r>
              <a:rPr lang="en-US" sz="1600" dirty="0" err="1"/>
              <a:t>drugim</a:t>
            </a:r>
            <a:r>
              <a:rPr lang="en-US" sz="1600" dirty="0"/>
              <a:t> </a:t>
            </a:r>
            <a:r>
              <a:rPr lang="en-US" sz="1600" dirty="0" err="1"/>
              <a:t>najstarszym</a:t>
            </a:r>
            <a:r>
              <a:rPr lang="en-US" sz="1600" dirty="0"/>
              <a:t> </a:t>
            </a:r>
            <a:r>
              <a:rPr lang="en-US" sz="1600" dirty="0" err="1"/>
              <a:t>językiem</a:t>
            </a:r>
            <a:r>
              <a:rPr lang="en-US" sz="1600" dirty="0"/>
              <a:t> </a:t>
            </a:r>
            <a:r>
              <a:rPr lang="en-US" sz="1600" dirty="0" err="1"/>
              <a:t>programowania</a:t>
            </a:r>
            <a:endParaRPr lang="en-US" sz="1600" dirty="0"/>
          </a:p>
          <a:p>
            <a:pPr marL="285750" indent="-285750">
              <a:lnSpc>
                <a:spcPct val="90000"/>
              </a:lnSpc>
              <a:spcAft>
                <a:spcPts val="600"/>
              </a:spcAft>
              <a:buFont typeface="Arial" panose="020B0604020202020204" pitchFamily="34" charset="0"/>
              <a:buChar char="•"/>
            </a:pPr>
            <a:r>
              <a:rPr lang="en-US" sz="1600" dirty="0"/>
              <a:t>Od </a:t>
            </a:r>
            <a:r>
              <a:rPr lang="en-US" sz="1600" dirty="0" err="1"/>
              <a:t>samego</a:t>
            </a:r>
            <a:r>
              <a:rPr lang="en-US" sz="1600" dirty="0"/>
              <a:t> </a:t>
            </a:r>
            <a:r>
              <a:rPr lang="en-US" sz="1600" dirty="0" err="1"/>
              <a:t>początku</a:t>
            </a:r>
            <a:r>
              <a:rPr lang="en-US" sz="1600" dirty="0"/>
              <a:t> </a:t>
            </a:r>
            <a:r>
              <a:rPr lang="en-US" sz="1600" dirty="0" err="1"/>
              <a:t>był</a:t>
            </a:r>
            <a:r>
              <a:rPr lang="en-US" sz="1600" dirty="0"/>
              <a:t> to </a:t>
            </a:r>
            <a:r>
              <a:rPr lang="en-US" sz="1600" dirty="0" err="1"/>
              <a:t>język</a:t>
            </a:r>
            <a:r>
              <a:rPr lang="en-US" sz="1600" dirty="0"/>
              <a:t> </a:t>
            </a:r>
            <a:r>
              <a:rPr lang="en-US" sz="1600" dirty="0" err="1"/>
              <a:t>który</a:t>
            </a:r>
            <a:r>
              <a:rPr lang="en-US" sz="1600" dirty="0"/>
              <a:t> w </a:t>
            </a:r>
            <a:r>
              <a:rPr lang="en-US" sz="1600" dirty="0" err="1"/>
              <a:t>swoim</a:t>
            </a:r>
            <a:r>
              <a:rPr lang="en-US" sz="1600" dirty="0"/>
              <a:t> runtime </a:t>
            </a:r>
            <a:r>
              <a:rPr lang="en-US" sz="1600" dirty="0" err="1"/>
              <a:t>miał</a:t>
            </a:r>
            <a:r>
              <a:rPr lang="en-US" sz="1600" dirty="0"/>
              <a:t> garbage collector</a:t>
            </a:r>
          </a:p>
          <a:p>
            <a:pPr marL="285750" indent="-285750">
              <a:lnSpc>
                <a:spcPct val="90000"/>
              </a:lnSpc>
              <a:spcAft>
                <a:spcPts val="600"/>
              </a:spcAft>
              <a:buFont typeface="Arial" panose="020B0604020202020204" pitchFamily="34" charset="0"/>
              <a:buChar char="•"/>
            </a:pPr>
            <a:r>
              <a:rPr lang="en-US" sz="1600" dirty="0" err="1"/>
              <a:t>Wyprzedzał</a:t>
            </a:r>
            <a:r>
              <a:rPr lang="en-US" sz="1600" dirty="0"/>
              <a:t> </a:t>
            </a:r>
            <a:r>
              <a:rPr lang="en-US" sz="1600" dirty="0" err="1"/>
              <a:t>swój</a:t>
            </a:r>
            <a:r>
              <a:rPr lang="en-US" sz="1600" dirty="0"/>
              <a:t> </a:t>
            </a:r>
            <a:r>
              <a:rPr lang="en-US" sz="1600" dirty="0" err="1"/>
              <a:t>czas</a:t>
            </a:r>
            <a:r>
              <a:rPr lang="en-US" sz="1600" dirty="0"/>
              <a:t> (a </a:t>
            </a:r>
            <a:r>
              <a:rPr lang="en-US" sz="1600" dirty="0" err="1"/>
              <a:t>wiadomo</a:t>
            </a:r>
            <a:r>
              <a:rPr lang="en-US" sz="1600" dirty="0"/>
              <a:t> jak to </a:t>
            </a:r>
            <a:r>
              <a:rPr lang="en-US" sz="1600" dirty="0" err="1"/>
              <a:t>się</a:t>
            </a:r>
            <a:r>
              <a:rPr lang="en-US" sz="1600" dirty="0"/>
              <a:t> </a:t>
            </a:r>
            <a:r>
              <a:rPr lang="en-US" sz="1600" dirty="0" err="1"/>
              <a:t>kończy</a:t>
            </a:r>
            <a:r>
              <a:rPr lang="en-US" sz="1600" dirty="0"/>
              <a:t> </a:t>
            </a:r>
            <a:r>
              <a:rPr lang="en-US" sz="1600" dirty="0" err="1"/>
              <a:t>dość</a:t>
            </a:r>
            <a:r>
              <a:rPr lang="en-US" sz="1600" dirty="0"/>
              <a:t> </a:t>
            </a:r>
            <a:r>
              <a:rPr lang="en-US" sz="1600" dirty="0" err="1"/>
              <a:t>często</a:t>
            </a:r>
            <a:r>
              <a:rPr lang="en-US" sz="1600" dirty="0"/>
              <a:t> </a:t>
            </a:r>
            <a:r>
              <a:rPr lang="en-US" sz="1600" dirty="0" err="1"/>
              <a:t>na</a:t>
            </a:r>
            <a:r>
              <a:rPr lang="en-US" sz="1600" dirty="0"/>
              <a:t> </a:t>
            </a:r>
            <a:r>
              <a:rPr lang="en-US" sz="1600" dirty="0" err="1"/>
              <a:t>przykładzie</a:t>
            </a:r>
            <a:r>
              <a:rPr lang="en-US" sz="1600" dirty="0"/>
              <a:t> </a:t>
            </a:r>
            <a:r>
              <a:rPr lang="en-US" sz="1600" dirty="0" err="1"/>
              <a:t>różnych</a:t>
            </a:r>
            <a:r>
              <a:rPr lang="en-US" sz="1600" dirty="0"/>
              <a:t> </a:t>
            </a:r>
            <a:r>
              <a:rPr lang="en-US" sz="1600" dirty="0" err="1"/>
              <a:t>produktów</a:t>
            </a:r>
            <a:r>
              <a:rPr lang="en-US" sz="1600" dirty="0"/>
              <a:t> Microsoft (np. PC tablet z 2002 </a:t>
            </a:r>
            <a:r>
              <a:rPr lang="en-US" sz="1600" dirty="0" err="1"/>
              <a:t>roku</a:t>
            </a:r>
            <a:r>
              <a:rPr lang="en-US" sz="1600" dirty="0"/>
              <a:t>)).</a:t>
            </a:r>
          </a:p>
          <a:p>
            <a:pPr marL="285750" indent="-285750">
              <a:lnSpc>
                <a:spcPct val="90000"/>
              </a:lnSpc>
              <a:spcAft>
                <a:spcPts val="600"/>
              </a:spcAft>
              <a:buFont typeface="Arial" panose="020B0604020202020204" pitchFamily="34" charset="0"/>
              <a:buChar char="•"/>
            </a:pPr>
            <a:r>
              <a:rPr lang="en-US" sz="1600" dirty="0" err="1"/>
              <a:t>Bardzo</a:t>
            </a:r>
            <a:r>
              <a:rPr lang="en-US" sz="1600" dirty="0"/>
              <a:t> </a:t>
            </a:r>
            <a:r>
              <a:rPr lang="en-US" sz="1600" dirty="0" err="1"/>
              <a:t>prosta</a:t>
            </a:r>
            <a:r>
              <a:rPr lang="en-US" sz="1600" dirty="0"/>
              <a:t> </a:t>
            </a:r>
            <a:r>
              <a:rPr lang="en-US" sz="1600" dirty="0" err="1"/>
              <a:t>składnia</a:t>
            </a:r>
            <a:r>
              <a:rPr lang="en-US" sz="1600" dirty="0"/>
              <a:t> </a:t>
            </a:r>
            <a:r>
              <a:rPr lang="en-US" sz="1600" dirty="0" err="1"/>
              <a:t>oparta</a:t>
            </a:r>
            <a:r>
              <a:rPr lang="en-US" sz="1600" dirty="0"/>
              <a:t> </a:t>
            </a:r>
            <a:r>
              <a:rPr lang="en-US" sz="1600" dirty="0" err="1"/>
              <a:t>na</a:t>
            </a:r>
            <a:r>
              <a:rPr lang="en-US" sz="1600" dirty="0"/>
              <a:t> </a:t>
            </a:r>
            <a:r>
              <a:rPr lang="en-US" sz="1600" dirty="0" err="1"/>
              <a:t>listach</a:t>
            </a:r>
            <a:endParaRPr lang="en-US" sz="1600" dirty="0"/>
          </a:p>
          <a:p>
            <a:pPr marL="742950" lvl="1" indent="-285750">
              <a:lnSpc>
                <a:spcPct val="90000"/>
              </a:lnSpc>
              <a:spcAft>
                <a:spcPts val="600"/>
              </a:spcAft>
              <a:buFont typeface="Arial" panose="020B0604020202020204" pitchFamily="34" charset="0"/>
              <a:buChar char="•"/>
            </a:pPr>
            <a:r>
              <a:rPr lang="en-US" sz="1600" dirty="0" err="1"/>
              <a:t>Zamiast</a:t>
            </a:r>
            <a:r>
              <a:rPr lang="en-US" sz="1600" dirty="0"/>
              <a:t> f(x, y, z) -&gt; (f x y z)</a:t>
            </a:r>
          </a:p>
          <a:p>
            <a:pPr marL="285750" indent="-285750">
              <a:lnSpc>
                <a:spcPct val="90000"/>
              </a:lnSpc>
              <a:spcAft>
                <a:spcPts val="600"/>
              </a:spcAft>
              <a:buFont typeface="Arial" panose="020B0604020202020204" pitchFamily="34" charset="0"/>
              <a:buChar char="•"/>
            </a:pPr>
            <a:r>
              <a:rPr lang="en-US" sz="1600" dirty="0" err="1"/>
              <a:t>Programowanie</a:t>
            </a:r>
            <a:r>
              <a:rPr lang="en-US" sz="1600" dirty="0"/>
              <a:t> z </a:t>
            </a:r>
            <a:r>
              <a:rPr lang="en-US" sz="1600" dirty="0" err="1"/>
              <a:t>użyciem</a:t>
            </a:r>
            <a:r>
              <a:rPr lang="en-US" sz="1600" dirty="0"/>
              <a:t> </a:t>
            </a:r>
            <a:r>
              <a:rPr lang="en-US" sz="1600" dirty="0" err="1"/>
              <a:t>struktur</a:t>
            </a:r>
            <a:r>
              <a:rPr lang="en-US" sz="1600" dirty="0"/>
              <a:t> </a:t>
            </a:r>
            <a:r>
              <a:rPr lang="en-US" sz="1600" dirty="0" err="1"/>
              <a:t>danych</a:t>
            </a:r>
            <a:r>
              <a:rPr lang="en-US" sz="1600" dirty="0"/>
              <a:t> (</a:t>
            </a:r>
            <a:r>
              <a:rPr lang="en-US" sz="1600" dirty="0" err="1"/>
              <a:t>kod</a:t>
            </a:r>
            <a:r>
              <a:rPr lang="en-US" sz="1600" dirty="0"/>
              <a:t> </a:t>
            </a:r>
            <a:r>
              <a:rPr lang="en-US" sz="1600" dirty="0" err="1"/>
              <a:t>sam</a:t>
            </a:r>
            <a:r>
              <a:rPr lang="en-US" sz="1600" dirty="0"/>
              <a:t> w </a:t>
            </a:r>
            <a:r>
              <a:rPr lang="en-US" sz="1600" dirty="0" err="1"/>
              <a:t>sobie</a:t>
            </a:r>
            <a:r>
              <a:rPr lang="en-US" sz="1600" dirty="0"/>
              <a:t> jest </a:t>
            </a:r>
            <a:r>
              <a:rPr lang="en-US" sz="1600" dirty="0" err="1"/>
              <a:t>strukturą</a:t>
            </a:r>
            <a:r>
              <a:rPr lang="en-US" sz="1600" dirty="0"/>
              <a:t>): </a:t>
            </a:r>
            <a:r>
              <a:rPr lang="en-US" sz="1600" dirty="0" err="1"/>
              <a:t>Homoikoniczność</a:t>
            </a:r>
            <a:r>
              <a:rPr lang="en-US" sz="1600" dirty="0"/>
              <a:t> </a:t>
            </a:r>
            <a:br>
              <a:rPr lang="en-US" sz="1600" dirty="0"/>
            </a:br>
            <a:r>
              <a:rPr lang="en-US" sz="1600" dirty="0"/>
              <a:t>(Wiki: </a:t>
            </a:r>
            <a:r>
              <a:rPr lang="en-US" sz="1400" i="1" dirty="0"/>
              <a:t>“</a:t>
            </a:r>
            <a:r>
              <a:rPr lang="en-US" sz="1400" i="1" dirty="0" err="1"/>
              <a:t>cecha</a:t>
            </a:r>
            <a:r>
              <a:rPr lang="en-US" sz="1400" i="1" dirty="0"/>
              <a:t> </a:t>
            </a:r>
            <a:r>
              <a:rPr lang="en-US" sz="1400" i="1" dirty="0" err="1"/>
              <a:t>języków</a:t>
            </a:r>
            <a:r>
              <a:rPr lang="en-US" sz="1400" i="1" dirty="0"/>
              <a:t> </a:t>
            </a:r>
            <a:r>
              <a:rPr lang="en-US" sz="1400" i="1" dirty="0" err="1"/>
              <a:t>programowania</a:t>
            </a:r>
            <a:r>
              <a:rPr lang="en-US" sz="1400" i="1" dirty="0"/>
              <a:t>, w </a:t>
            </a:r>
            <a:r>
              <a:rPr lang="en-US" sz="1400" i="1" dirty="0" err="1"/>
              <a:t>których</a:t>
            </a:r>
            <a:r>
              <a:rPr lang="en-US" sz="1400" i="1" dirty="0"/>
              <a:t> </a:t>
            </a:r>
            <a:r>
              <a:rPr lang="en-US" sz="1400" i="1" dirty="0" err="1"/>
              <a:t>reprezentacja</a:t>
            </a:r>
            <a:r>
              <a:rPr lang="en-US" sz="1400" i="1" dirty="0"/>
              <a:t> </a:t>
            </a:r>
            <a:r>
              <a:rPr lang="en-US" sz="1400" i="1" dirty="0" err="1"/>
              <a:t>programu</a:t>
            </a:r>
            <a:r>
              <a:rPr lang="en-US" sz="1400" i="1" dirty="0"/>
              <a:t> jest </a:t>
            </a:r>
            <a:r>
              <a:rPr lang="en-US" sz="1400" i="1" dirty="0" err="1"/>
              <a:t>jednocześnie</a:t>
            </a:r>
            <a:r>
              <a:rPr lang="en-US" sz="1400" i="1" dirty="0"/>
              <a:t> </a:t>
            </a:r>
            <a:r>
              <a:rPr lang="en-US" sz="1400" i="1" dirty="0" err="1"/>
              <a:t>podstawową</a:t>
            </a:r>
            <a:r>
              <a:rPr lang="en-US" sz="1400" i="1" dirty="0"/>
              <a:t> </a:t>
            </a:r>
            <a:r>
              <a:rPr lang="en-US" sz="1400" i="1" dirty="0" err="1"/>
              <a:t>strukturą</a:t>
            </a:r>
            <a:r>
              <a:rPr lang="en-US" sz="1400" i="1" dirty="0"/>
              <a:t> </a:t>
            </a:r>
            <a:r>
              <a:rPr lang="en-US" sz="1400" i="1" dirty="0" err="1"/>
              <a:t>danych</a:t>
            </a:r>
            <a:r>
              <a:rPr lang="en-US" sz="1400" i="1" dirty="0"/>
              <a:t> </a:t>
            </a:r>
            <a:r>
              <a:rPr lang="en-US" sz="1400" i="1" dirty="0" err="1"/>
              <a:t>wykorzystywaną</a:t>
            </a:r>
            <a:r>
              <a:rPr lang="en-US" sz="1400" i="1" dirty="0"/>
              <a:t> w </a:t>
            </a:r>
            <a:r>
              <a:rPr lang="en-US" sz="1400" i="1" dirty="0" err="1"/>
              <a:t>języku</a:t>
            </a:r>
            <a:r>
              <a:rPr lang="en-US" sz="1400" i="1" dirty="0"/>
              <a:t>.”)</a:t>
            </a:r>
          </a:p>
          <a:p>
            <a:pPr marL="285750" indent="-285750">
              <a:lnSpc>
                <a:spcPct val="90000"/>
              </a:lnSpc>
              <a:spcAft>
                <a:spcPts val="600"/>
              </a:spcAft>
              <a:buFont typeface="Arial" panose="020B0604020202020204" pitchFamily="34" charset="0"/>
              <a:buChar char="•"/>
            </a:pPr>
            <a:r>
              <a:rPr lang="en-US" sz="1400" dirty="0"/>
              <a:t>LISP </a:t>
            </a:r>
            <a:r>
              <a:rPr lang="en-US" sz="1400" dirty="0" err="1"/>
              <a:t>początkowo</a:t>
            </a:r>
            <a:r>
              <a:rPr lang="en-US" sz="1400" dirty="0"/>
              <a:t> </a:t>
            </a:r>
            <a:r>
              <a:rPr lang="en-US" sz="1400" dirty="0" err="1"/>
              <a:t>nie</a:t>
            </a:r>
            <a:r>
              <a:rPr lang="en-US" sz="1400" dirty="0"/>
              <a:t> </a:t>
            </a:r>
            <a:r>
              <a:rPr lang="en-US" sz="1400" dirty="0" err="1"/>
              <a:t>miał</a:t>
            </a:r>
            <a:r>
              <a:rPr lang="en-US" sz="1400" dirty="0"/>
              <a:t> </a:t>
            </a:r>
            <a:r>
              <a:rPr lang="en-US" sz="1400" dirty="0" err="1"/>
              <a:t>być</a:t>
            </a:r>
            <a:r>
              <a:rPr lang="en-US" sz="1400" dirty="0"/>
              <a:t> </a:t>
            </a:r>
            <a:r>
              <a:rPr lang="en-US" sz="1400" dirty="0" err="1"/>
              <a:t>językiem</a:t>
            </a:r>
            <a:r>
              <a:rPr lang="en-US" sz="1400" dirty="0"/>
              <a:t> </a:t>
            </a:r>
            <a:r>
              <a:rPr lang="en-US" sz="1400" dirty="0" err="1"/>
              <a:t>programowania</a:t>
            </a:r>
            <a:r>
              <a:rPr lang="en-US" sz="1400" dirty="0"/>
              <a:t> a </a:t>
            </a:r>
            <a:r>
              <a:rPr lang="en-US" sz="1400" dirty="0" err="1"/>
              <a:t>jedynie</a:t>
            </a:r>
            <a:r>
              <a:rPr lang="en-US" sz="1400" dirty="0"/>
              <a:t> </a:t>
            </a:r>
            <a:r>
              <a:rPr lang="en-US" sz="1400" dirty="0" err="1"/>
              <a:t>sposobem</a:t>
            </a:r>
            <a:r>
              <a:rPr lang="en-US" sz="1400" dirty="0"/>
              <a:t> </a:t>
            </a:r>
            <a:r>
              <a:rPr lang="en-US" sz="1400" dirty="0" err="1"/>
              <a:t>zapisu</a:t>
            </a:r>
            <a:r>
              <a:rPr lang="en-US" sz="1400" dirty="0"/>
              <a:t> </a:t>
            </a:r>
            <a:r>
              <a:rPr lang="en-US" sz="1400" dirty="0" err="1"/>
              <a:t>notacji</a:t>
            </a:r>
            <a:r>
              <a:rPr lang="en-US" sz="1400" dirty="0"/>
              <a:t> </a:t>
            </a:r>
            <a:r>
              <a:rPr lang="en-US" sz="1400" dirty="0" err="1"/>
              <a:t>matematycznej</a:t>
            </a:r>
            <a:r>
              <a:rPr lang="en-US" sz="1400" dirty="0"/>
              <a:t> </a:t>
            </a:r>
            <a:r>
              <a:rPr lang="en-US" sz="1400" dirty="0" err="1"/>
              <a:t>reprezentującej</a:t>
            </a:r>
            <a:r>
              <a:rPr lang="en-US" sz="1400" dirty="0"/>
              <a:t> </a:t>
            </a:r>
            <a:r>
              <a:rPr lang="en-US" sz="1400" dirty="0" err="1"/>
              <a:t>obliczenia</a:t>
            </a:r>
            <a:endParaRPr lang="en-US" sz="1400" dirty="0"/>
          </a:p>
          <a:p>
            <a:pPr lvl="1">
              <a:lnSpc>
                <a:spcPct val="90000"/>
              </a:lnSpc>
              <a:spcAft>
                <a:spcPts val="600"/>
              </a:spcAft>
            </a:pPr>
            <a:endParaRPr lang="en-US" sz="1600" dirty="0"/>
          </a:p>
          <a:p>
            <a:pPr marL="285750" indent="-285750">
              <a:lnSpc>
                <a:spcPct val="90000"/>
              </a:lnSpc>
              <a:spcAft>
                <a:spcPts val="600"/>
              </a:spcAft>
              <a:buFont typeface="Arial" panose="020B0604020202020204" pitchFamily="34" charset="0"/>
              <a:buChar char="•"/>
            </a:pPr>
            <a:endParaRPr lang="en-US" sz="1600" dirty="0"/>
          </a:p>
        </p:txBody>
      </p:sp>
      <p:grpSp>
        <p:nvGrpSpPr>
          <p:cNvPr id="10" name="Group 9">
            <a:extLst>
              <a:ext uri="{FF2B5EF4-FFF2-40B4-BE49-F238E27FC236}">
                <a16:creationId xmlns:a16="http://schemas.microsoft.com/office/drawing/2014/main" id="{07BD6B97-A88E-295E-9F68-DFBECD6C7E13}"/>
              </a:ext>
            </a:extLst>
          </p:cNvPr>
          <p:cNvGrpSpPr/>
          <p:nvPr/>
        </p:nvGrpSpPr>
        <p:grpSpPr>
          <a:xfrm>
            <a:off x="684820" y="503804"/>
            <a:ext cx="10696353" cy="5963090"/>
            <a:chOff x="609600" y="319138"/>
            <a:chExt cx="10696353" cy="5963090"/>
          </a:xfrm>
        </p:grpSpPr>
        <p:sp>
          <p:nvSpPr>
            <p:cNvPr id="7" name="Rectangle 6">
              <a:extLst>
                <a:ext uri="{FF2B5EF4-FFF2-40B4-BE49-F238E27FC236}">
                  <a16:creationId xmlns:a16="http://schemas.microsoft.com/office/drawing/2014/main" id="{7C273C83-F76A-32DD-B0CA-E8FDB3A58300}"/>
                </a:ext>
              </a:extLst>
            </p:cNvPr>
            <p:cNvSpPr/>
            <p:nvPr/>
          </p:nvSpPr>
          <p:spPr>
            <a:xfrm>
              <a:off x="609600" y="319138"/>
              <a:ext cx="10696353" cy="5963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PL" dirty="0"/>
            </a:p>
          </p:txBody>
        </p:sp>
        <p:pic>
          <p:nvPicPr>
            <p:cNvPr id="2050" name="Picture 2" descr="CDN media">
              <a:extLst>
                <a:ext uri="{FF2B5EF4-FFF2-40B4-BE49-F238E27FC236}">
                  <a16:creationId xmlns:a16="http://schemas.microsoft.com/office/drawing/2014/main" id="{9A963C5C-2435-746E-A961-2B44072FD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705" y="2583794"/>
              <a:ext cx="8128000" cy="2679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939182-CCD5-112D-06AD-487749863903}"/>
                </a:ext>
              </a:extLst>
            </p:cNvPr>
            <p:cNvSpPr txBox="1"/>
            <p:nvPr/>
          </p:nvSpPr>
          <p:spPr>
            <a:xfrm>
              <a:off x="1878419" y="1228966"/>
              <a:ext cx="6982046" cy="707886"/>
            </a:xfrm>
            <a:prstGeom prst="rect">
              <a:avLst/>
            </a:prstGeom>
            <a:noFill/>
          </p:spPr>
          <p:txBody>
            <a:bodyPr wrap="square" rtlCol="0">
              <a:spAutoFit/>
            </a:bodyPr>
            <a:lstStyle/>
            <a:p>
              <a:r>
                <a:rPr lang="en-PL" sz="4000" dirty="0">
                  <a:latin typeface="Fave Script Bold Pro" panose="020F0502020204030204" pitchFamily="34" charset="0"/>
                  <a:cs typeface="Fave Script Bold Pro" panose="020F0502020204030204" pitchFamily="34" charset="0"/>
                </a:rPr>
                <a:t>Suchar dnia</a:t>
              </a:r>
            </a:p>
          </p:txBody>
        </p:sp>
      </p:grpSp>
    </p:spTree>
    <p:extLst>
      <p:ext uri="{BB962C8B-B14F-4D97-AF65-F5344CB8AC3E}">
        <p14:creationId xmlns:p14="http://schemas.microsoft.com/office/powerpoint/2010/main" val="318975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7" name="Rectangle 1229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Joy of Clojure – Hands on workshop - Ekoconception">
            <a:extLst>
              <a:ext uri="{FF2B5EF4-FFF2-40B4-BE49-F238E27FC236}">
                <a16:creationId xmlns:a16="http://schemas.microsoft.com/office/drawing/2014/main" id="{E9C7FF15-6994-1B06-038E-9C4972B6F2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66857" y="807934"/>
            <a:ext cx="3820642" cy="1776599"/>
          </a:xfrm>
          <a:prstGeom prst="rect">
            <a:avLst/>
          </a:prstGeom>
          <a:noFill/>
          <a:extLst>
            <a:ext uri="{909E8E84-426E-40DD-AFC4-6F175D3DCCD1}">
              <a14:hiddenFill xmlns:a14="http://schemas.microsoft.com/office/drawing/2010/main">
                <a:solidFill>
                  <a:srgbClr val="FFFFFF"/>
                </a:solidFill>
              </a14:hiddenFill>
            </a:ext>
          </a:extLst>
        </p:spPr>
      </p:pic>
      <p:cxnSp>
        <p:nvCxnSpPr>
          <p:cNvPr id="12301" name="Straight Connector 1230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2290" name="Picture 2" descr="PDF] A history of Clojure | Semantic Scholar">
            <a:extLst>
              <a:ext uri="{FF2B5EF4-FFF2-40B4-BE49-F238E27FC236}">
                <a16:creationId xmlns:a16="http://schemas.microsoft.com/office/drawing/2014/main" id="{FA96FC2E-251A-BA04-1970-313A7E977BB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77205" y="643467"/>
            <a:ext cx="4247938" cy="55710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text on a white background&#10;&#10;Description automatically generated">
            <a:extLst>
              <a:ext uri="{FF2B5EF4-FFF2-40B4-BE49-F238E27FC236}">
                <a16:creationId xmlns:a16="http://schemas.microsoft.com/office/drawing/2014/main" id="{AF73F483-D9D1-58FF-EA50-88EC774484A9}"/>
              </a:ext>
            </a:extLst>
          </p:cNvPr>
          <p:cNvPicPr>
            <a:picLocks noChangeAspect="1"/>
          </p:cNvPicPr>
          <p:nvPr/>
        </p:nvPicPr>
        <p:blipFill>
          <a:blip r:embed="rId5"/>
          <a:stretch>
            <a:fillRect/>
          </a:stretch>
        </p:blipFill>
        <p:spPr>
          <a:xfrm>
            <a:off x="1142748" y="2432347"/>
            <a:ext cx="4648448" cy="632246"/>
          </a:xfrm>
          <a:prstGeom prst="rect">
            <a:avLst/>
          </a:prstGeom>
        </p:spPr>
      </p:pic>
      <p:sp>
        <p:nvSpPr>
          <p:cNvPr id="2" name="TextBox 1">
            <a:extLst>
              <a:ext uri="{FF2B5EF4-FFF2-40B4-BE49-F238E27FC236}">
                <a16:creationId xmlns:a16="http://schemas.microsoft.com/office/drawing/2014/main" id="{230CC227-E604-202D-1675-E4DDC1000B18}"/>
              </a:ext>
            </a:extLst>
          </p:cNvPr>
          <p:cNvSpPr txBox="1"/>
          <p:nvPr/>
        </p:nvSpPr>
        <p:spPr>
          <a:xfrm>
            <a:off x="1342793" y="2967335"/>
            <a:ext cx="4213946" cy="1815882"/>
          </a:xfrm>
          <a:prstGeom prst="rect">
            <a:avLst/>
          </a:prstGeom>
          <a:noFill/>
        </p:spPr>
        <p:txBody>
          <a:bodyPr wrap="square" rtlCol="0">
            <a:spAutoFit/>
          </a:bodyPr>
          <a:lstStyle/>
          <a:p>
            <a:pPr marL="285750" indent="-285750">
              <a:buFont typeface="Arial" panose="020B0604020202020204" pitchFamily="34" charset="0"/>
              <a:buChar char="•"/>
            </a:pPr>
            <a:r>
              <a:rPr lang="en-PL" sz="1400" dirty="0"/>
              <a:t>Stable language with rich core library but overall tiny footprint</a:t>
            </a:r>
          </a:p>
          <a:p>
            <a:pPr marL="285750" indent="-285750">
              <a:buFont typeface="Arial" panose="020B0604020202020204" pitchFamily="34" charset="0"/>
              <a:buChar char="•"/>
            </a:pPr>
            <a:r>
              <a:rPr lang="en-PL" sz="1400" dirty="0"/>
              <a:t>The basic philosophy of Clojure is simplicity:</a:t>
            </a:r>
          </a:p>
          <a:p>
            <a:pPr marL="742950" lvl="1" indent="-285750">
              <a:buFont typeface="Arial" panose="020B0604020202020204" pitchFamily="34" charset="0"/>
              <a:buChar char="•"/>
            </a:pPr>
            <a:r>
              <a:rPr lang="en-GB" sz="1400" dirty="0"/>
              <a:t>C</a:t>
            </a:r>
            <a:r>
              <a:rPr lang="en-PL" sz="1400" dirty="0"/>
              <a:t>an we create effective, situated programs out of substantially simpler stuff</a:t>
            </a:r>
          </a:p>
          <a:p>
            <a:pPr marL="742950" lvl="1" indent="-285750">
              <a:buFont typeface="Arial" panose="020B0604020202020204" pitchFamily="34" charset="0"/>
              <a:buChar char="•"/>
            </a:pPr>
            <a:r>
              <a:rPr lang="en-GB" sz="1400" dirty="0"/>
              <a:t>W</a:t>
            </a:r>
            <a:r>
              <a:rPr lang="en-PL" sz="1400" dirty="0"/>
              <a:t>ith low cognitive load from language</a:t>
            </a:r>
          </a:p>
          <a:p>
            <a:pPr marL="742950" lvl="1" indent="-285750">
              <a:buFont typeface="Arial" panose="020B0604020202020204" pitchFamily="34" charset="0"/>
              <a:buChar char="•"/>
            </a:pPr>
            <a:r>
              <a:rPr lang="en-PL" sz="1400" dirty="0"/>
              <a:t>Make a Lisp we can use instead of C#/Java</a:t>
            </a:r>
          </a:p>
          <a:p>
            <a:pPr marL="742950" lvl="1" indent="-285750">
              <a:buFont typeface="Arial" panose="020B0604020202020204" pitchFamily="34" charset="0"/>
              <a:buChar char="•"/>
            </a:pPr>
            <a:endParaRPr lang="en-PL" sz="1400" dirty="0"/>
          </a:p>
        </p:txBody>
      </p:sp>
      <p:sp>
        <p:nvSpPr>
          <p:cNvPr id="3" name="TextBox 2">
            <a:extLst>
              <a:ext uri="{FF2B5EF4-FFF2-40B4-BE49-F238E27FC236}">
                <a16:creationId xmlns:a16="http://schemas.microsoft.com/office/drawing/2014/main" id="{55278701-DB1A-D8F2-A887-9E18C65A8F81}"/>
              </a:ext>
            </a:extLst>
          </p:cNvPr>
          <p:cNvSpPr txBox="1"/>
          <p:nvPr/>
        </p:nvSpPr>
        <p:spPr>
          <a:xfrm>
            <a:off x="1319783" y="4999292"/>
            <a:ext cx="4213946" cy="738664"/>
          </a:xfrm>
          <a:prstGeom prst="rect">
            <a:avLst/>
          </a:prstGeom>
          <a:noFill/>
        </p:spPr>
        <p:txBody>
          <a:bodyPr wrap="square" rtlCol="0">
            <a:spAutoFit/>
          </a:bodyPr>
          <a:lstStyle/>
          <a:p>
            <a:r>
              <a:rPr lang="en-PL" sz="1400" dirty="0"/>
              <a:t>“Or maybe Clojure is a language of cranky, tired old programmers”</a:t>
            </a:r>
          </a:p>
          <a:p>
            <a:pPr algn="r"/>
            <a:r>
              <a:rPr lang="en-PL" sz="1400" dirty="0"/>
              <a:t>Rich Hickey</a:t>
            </a:r>
          </a:p>
        </p:txBody>
      </p:sp>
    </p:spTree>
    <p:extLst>
      <p:ext uri="{BB962C8B-B14F-4D97-AF65-F5344CB8AC3E}">
        <p14:creationId xmlns:p14="http://schemas.microsoft.com/office/powerpoint/2010/main" val="2776145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4" name="TextBox 3">
            <a:extLst>
              <a:ext uri="{FF2B5EF4-FFF2-40B4-BE49-F238E27FC236}">
                <a16:creationId xmlns:a16="http://schemas.microsoft.com/office/drawing/2014/main" id="{8C2D317A-DD1D-588C-65AE-2CA2593F5FC9}"/>
              </a:ext>
            </a:extLst>
          </p:cNvPr>
          <p:cNvSpPr txBox="1"/>
          <p:nvPr/>
        </p:nvSpPr>
        <p:spPr>
          <a:xfrm>
            <a:off x="410084" y="1997796"/>
            <a:ext cx="6097162" cy="923330"/>
          </a:xfrm>
          <a:prstGeom prst="rect">
            <a:avLst/>
          </a:prstGeom>
          <a:noFill/>
        </p:spPr>
        <p:txBody>
          <a:bodyPr wrap="square">
            <a:spAutoFit/>
          </a:bodyPr>
          <a:lstStyle/>
          <a:p>
            <a:r>
              <a:rPr lang="en-GB" b="0" i="0" dirty="0">
                <a:solidFill>
                  <a:srgbClr val="143DFB"/>
                </a:solidFill>
                <a:effectLst/>
                <a:latin typeface="Courier New" panose="02070309020205020404" pitchFamily="49" charset="0"/>
              </a:rPr>
              <a:t>42</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integer</a:t>
            </a:r>
            <a:r>
              <a:rPr lang="en-GB" b="0" i="0" dirty="0">
                <a:solidFill>
                  <a:srgbClr val="333333"/>
                </a:solidFill>
                <a:effectLst/>
                <a:latin typeface="Courier New" panose="02070309020205020404" pitchFamily="49" charset="0"/>
              </a:rPr>
              <a:t> </a:t>
            </a:r>
          </a:p>
          <a:p>
            <a:r>
              <a:rPr lang="en-GB" b="0" i="0" dirty="0">
                <a:solidFill>
                  <a:srgbClr val="143DFB"/>
                </a:solidFill>
                <a:effectLst/>
                <a:latin typeface="Courier New" panose="02070309020205020404" pitchFamily="49" charset="0"/>
              </a:rPr>
              <a:t>-1.5</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floating point</a:t>
            </a:r>
            <a:r>
              <a:rPr lang="en-GB" b="0" i="0" dirty="0">
                <a:solidFill>
                  <a:srgbClr val="333333"/>
                </a:solidFill>
                <a:effectLst/>
                <a:latin typeface="Courier New" panose="02070309020205020404" pitchFamily="49" charset="0"/>
              </a:rPr>
              <a:t> </a:t>
            </a:r>
          </a:p>
          <a:p>
            <a:r>
              <a:rPr lang="en-GB" b="0" i="0" dirty="0">
                <a:solidFill>
                  <a:srgbClr val="143DFB"/>
                </a:solidFill>
                <a:effectLst/>
                <a:latin typeface="Courier New" panose="02070309020205020404" pitchFamily="49" charset="0"/>
              </a:rPr>
              <a:t>22</a:t>
            </a:r>
            <a:r>
              <a:rPr lang="en-GB" b="0" i="0" dirty="0">
                <a:solidFill>
                  <a:srgbClr val="333333"/>
                </a:solidFill>
                <a:effectLst/>
                <a:latin typeface="Courier New" panose="02070309020205020404" pitchFamily="49" charset="0"/>
              </a:rPr>
              <a:t>/</a:t>
            </a:r>
            <a:r>
              <a:rPr lang="en-GB" b="0" i="0" dirty="0">
                <a:solidFill>
                  <a:srgbClr val="143DFB"/>
                </a:solidFill>
                <a:effectLst/>
                <a:latin typeface="Courier New" panose="02070309020205020404" pitchFamily="49" charset="0"/>
              </a:rPr>
              <a:t>7</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ratio</a:t>
            </a:r>
            <a:endParaRPr lang="en-PL" dirty="0"/>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b="0" i="0" dirty="0" err="1">
                <a:solidFill>
                  <a:srgbClr val="424242"/>
                </a:solidFill>
                <a:effectLst/>
                <a:latin typeface="Open Sans" panose="020B0606030504020204" pitchFamily="34" charset="0"/>
              </a:rPr>
              <a:t>Typy</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numeryczne</a:t>
            </a:r>
            <a:endParaRPr lang="en-GB" b="0" i="0" dirty="0">
              <a:solidFill>
                <a:srgbClr val="424242"/>
              </a:solidFill>
              <a:effectLst/>
              <a:latin typeface="Open Sans" panose="020B0606030504020204" pitchFamily="34" charset="0"/>
            </a:endParaRPr>
          </a:p>
        </p:txBody>
      </p:sp>
      <p:sp>
        <p:nvSpPr>
          <p:cNvPr id="8" name="TextBox 7">
            <a:extLst>
              <a:ext uri="{FF2B5EF4-FFF2-40B4-BE49-F238E27FC236}">
                <a16:creationId xmlns:a16="http://schemas.microsoft.com/office/drawing/2014/main" id="{6CC4F951-6271-8810-F7DA-58EA7CA14058}"/>
              </a:ext>
            </a:extLst>
          </p:cNvPr>
          <p:cNvSpPr txBox="1"/>
          <p:nvPr/>
        </p:nvSpPr>
        <p:spPr>
          <a:xfrm>
            <a:off x="193700" y="3059668"/>
            <a:ext cx="6097162" cy="369332"/>
          </a:xfrm>
          <a:prstGeom prst="rect">
            <a:avLst/>
          </a:prstGeom>
          <a:noFill/>
        </p:spPr>
        <p:txBody>
          <a:bodyPr wrap="square">
            <a:spAutoFit/>
          </a:bodyPr>
          <a:lstStyle/>
          <a:p>
            <a:pPr algn="l"/>
            <a:r>
              <a:rPr lang="en-GB" b="0" i="0" dirty="0" err="1">
                <a:solidFill>
                  <a:srgbClr val="424242"/>
                </a:solidFill>
                <a:effectLst/>
                <a:latin typeface="Open Sans" panose="020B0606030504020204" pitchFamily="34" charset="0"/>
              </a:rPr>
              <a:t>Typy</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znakowe</a:t>
            </a:r>
            <a:endParaRPr lang="en-GB" b="0" i="0" dirty="0">
              <a:solidFill>
                <a:srgbClr val="424242"/>
              </a:solidFill>
              <a:effectLst/>
              <a:latin typeface="Open Sans" panose="020B0606030504020204" pitchFamily="34" charset="0"/>
            </a:endParaRPr>
          </a:p>
        </p:txBody>
      </p:sp>
      <p:sp>
        <p:nvSpPr>
          <p:cNvPr id="10" name="TextBox 9">
            <a:extLst>
              <a:ext uri="{FF2B5EF4-FFF2-40B4-BE49-F238E27FC236}">
                <a16:creationId xmlns:a16="http://schemas.microsoft.com/office/drawing/2014/main" id="{084274B2-0842-C562-CDF8-EE55CAA2B888}"/>
              </a:ext>
            </a:extLst>
          </p:cNvPr>
          <p:cNvSpPr txBox="1"/>
          <p:nvPr/>
        </p:nvSpPr>
        <p:spPr>
          <a:xfrm>
            <a:off x="374020" y="3521333"/>
            <a:ext cx="6097162" cy="923330"/>
          </a:xfrm>
          <a:prstGeom prst="rect">
            <a:avLst/>
          </a:prstGeom>
          <a:noFill/>
        </p:spPr>
        <p:txBody>
          <a:bodyPr wrap="square">
            <a:spAutoFit/>
          </a:bodyPr>
          <a:lstStyle/>
          <a:p>
            <a:r>
              <a:rPr lang="en-GB" b="0" i="0" dirty="0">
                <a:solidFill>
                  <a:srgbClr val="00A67A"/>
                </a:solidFill>
                <a:effectLst/>
                <a:latin typeface="Courier New" panose="02070309020205020404" pitchFamily="49" charset="0"/>
              </a:rPr>
              <a:t>"hello"</a:t>
            </a:r>
            <a:r>
              <a:rPr lang="en-GB" b="0" i="0" dirty="0">
                <a:solidFill>
                  <a:srgbClr val="333333"/>
                </a:solidFill>
                <a:effectLst/>
                <a:latin typeface="Courier New" panose="02070309020205020404" pitchFamily="49" charset="0"/>
              </a:rPr>
              <a:t> </a:t>
            </a:r>
            <a:r>
              <a:rPr lang="en-GB" i="1" dirty="0">
                <a:solidFill>
                  <a:srgbClr val="999988"/>
                </a:solidFill>
                <a:latin typeface="Courier New" panose="02070309020205020404" pitchFamily="49" charset="0"/>
              </a:rPr>
              <a:t>  ; </a:t>
            </a:r>
            <a:r>
              <a:rPr lang="en-GB" b="0" i="1" dirty="0">
                <a:solidFill>
                  <a:srgbClr val="999988"/>
                </a:solidFill>
                <a:effectLst/>
                <a:latin typeface="Courier New" panose="02070309020205020404" pitchFamily="49" charset="0"/>
              </a:rPr>
              <a:t>string</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\e        </a:t>
            </a:r>
            <a:r>
              <a:rPr lang="en-GB" b="0" i="1" dirty="0">
                <a:solidFill>
                  <a:srgbClr val="999988"/>
                </a:solidFill>
                <a:effectLst/>
                <a:latin typeface="Courier New" panose="02070309020205020404" pitchFamily="49" charset="0"/>
              </a:rPr>
              <a:t>; character</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a:t>
            </a:r>
            <a:r>
              <a:rPr lang="en-GB" b="0" i="0" dirty="0">
                <a:solidFill>
                  <a:srgbClr val="00A67A"/>
                </a:solidFill>
                <a:effectLst/>
                <a:latin typeface="Courier New" panose="02070309020205020404" pitchFamily="49" charset="0"/>
              </a:rPr>
              <a:t>"[0-9]+"</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regular expression</a:t>
            </a:r>
            <a:endParaRPr lang="en-PL" dirty="0"/>
          </a:p>
        </p:txBody>
      </p:sp>
      <p:sp>
        <p:nvSpPr>
          <p:cNvPr id="12" name="TextBox 11">
            <a:extLst>
              <a:ext uri="{FF2B5EF4-FFF2-40B4-BE49-F238E27FC236}">
                <a16:creationId xmlns:a16="http://schemas.microsoft.com/office/drawing/2014/main" id="{A6989970-444B-D474-0499-6D35C6D30712}"/>
              </a:ext>
            </a:extLst>
          </p:cNvPr>
          <p:cNvSpPr txBox="1"/>
          <p:nvPr/>
        </p:nvSpPr>
        <p:spPr>
          <a:xfrm>
            <a:off x="193700" y="4537150"/>
            <a:ext cx="6097162" cy="369332"/>
          </a:xfrm>
          <a:prstGeom prst="rect">
            <a:avLst/>
          </a:prstGeom>
          <a:noFill/>
        </p:spPr>
        <p:txBody>
          <a:bodyPr wrap="square">
            <a:spAutoFit/>
          </a:bodyPr>
          <a:lstStyle/>
          <a:p>
            <a:pPr algn="l"/>
            <a:r>
              <a:rPr lang="en-GB" b="0" i="0" dirty="0" err="1">
                <a:solidFill>
                  <a:srgbClr val="424242"/>
                </a:solidFill>
                <a:effectLst/>
                <a:latin typeface="Open Sans" panose="020B0606030504020204" pitchFamily="34" charset="0"/>
              </a:rPr>
              <a:t>Kolekcje</a:t>
            </a:r>
            <a:endParaRPr lang="en-GB" b="0" i="0" dirty="0">
              <a:solidFill>
                <a:srgbClr val="424242"/>
              </a:solidFill>
              <a:effectLst/>
              <a:latin typeface="Open Sans" panose="020B0606030504020204" pitchFamily="34" charset="0"/>
            </a:endParaRPr>
          </a:p>
        </p:txBody>
      </p:sp>
      <p:sp>
        <p:nvSpPr>
          <p:cNvPr id="14" name="TextBox 13">
            <a:extLst>
              <a:ext uri="{FF2B5EF4-FFF2-40B4-BE49-F238E27FC236}">
                <a16:creationId xmlns:a16="http://schemas.microsoft.com/office/drawing/2014/main" id="{5123ECD4-1A53-9E55-3FF8-A93CD7A46633}"/>
              </a:ext>
            </a:extLst>
          </p:cNvPr>
          <p:cNvSpPr txBox="1"/>
          <p:nvPr/>
        </p:nvSpPr>
        <p:spPr>
          <a:xfrm>
            <a:off x="374020" y="5050151"/>
            <a:ext cx="6097162" cy="1200329"/>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143DFB"/>
                </a:solidFill>
                <a:effectLst/>
                <a:latin typeface="Courier New" panose="02070309020205020404" pitchFamily="49" charset="0"/>
              </a:rPr>
              <a:t>1</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2</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3</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list</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a:t>
            </a:r>
            <a:r>
              <a:rPr lang="en-GB" b="0" i="0" dirty="0">
                <a:solidFill>
                  <a:srgbClr val="143DFB"/>
                </a:solidFill>
                <a:effectLst/>
                <a:latin typeface="Courier New" panose="02070309020205020404" pitchFamily="49" charset="0"/>
              </a:rPr>
              <a:t>1</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2</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3</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vector</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a:t>
            </a:r>
            <a:r>
              <a:rPr lang="en-GB" b="0" i="0" dirty="0">
                <a:solidFill>
                  <a:srgbClr val="143DFB"/>
                </a:solidFill>
                <a:effectLst/>
                <a:latin typeface="Courier New" panose="02070309020205020404" pitchFamily="49" charset="0"/>
              </a:rPr>
              <a:t>1</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2</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3</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set</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a:t>
            </a:r>
            <a:r>
              <a:rPr lang="en-GB" b="0" i="0" dirty="0">
                <a:solidFill>
                  <a:srgbClr val="990073"/>
                </a:solidFill>
                <a:effectLst/>
                <a:latin typeface="Courier New" panose="02070309020205020404" pitchFamily="49" charset="0"/>
              </a:rPr>
              <a:t>:a</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1</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:b</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2</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map</a:t>
            </a:r>
            <a:endParaRPr lang="en-PL" dirty="0"/>
          </a:p>
        </p:txBody>
      </p:sp>
      <p:pic>
        <p:nvPicPr>
          <p:cNvPr id="25602" name="Picture 2" descr="Why the concept of immutability is so awfully important for a beginner  front-end developer? | by Hubert Zub | ITNEXT">
            <a:extLst>
              <a:ext uri="{FF2B5EF4-FFF2-40B4-BE49-F238E27FC236}">
                <a16:creationId xmlns:a16="http://schemas.microsoft.com/office/drawing/2014/main" id="{E70EA437-CF6F-45B4-2A79-360F00BAB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077" y="1483774"/>
            <a:ext cx="6780903" cy="476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4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dirty="0">
                <a:solidFill>
                  <a:srgbClr val="424242"/>
                </a:solidFill>
                <a:latin typeface="Open Sans" panose="020B0606030504020204" pitchFamily="34" charset="0"/>
              </a:rPr>
              <a:t>All you need is `def` and ()</a:t>
            </a:r>
            <a:endParaRPr lang="en-GB" b="0" i="0" dirty="0">
              <a:solidFill>
                <a:srgbClr val="424242"/>
              </a:solidFill>
              <a:effectLst/>
              <a:latin typeface="Open Sans" panose="020B0606030504020204" pitchFamily="34" charset="0"/>
            </a:endParaRPr>
          </a:p>
        </p:txBody>
      </p:sp>
      <p:sp>
        <p:nvSpPr>
          <p:cNvPr id="4" name="TextBox 3">
            <a:extLst>
              <a:ext uri="{FF2B5EF4-FFF2-40B4-BE49-F238E27FC236}">
                <a16:creationId xmlns:a16="http://schemas.microsoft.com/office/drawing/2014/main" id="{9B15171A-D9A9-3211-DF55-979B90258732}"/>
              </a:ext>
            </a:extLst>
          </p:cNvPr>
          <p:cNvSpPr txBox="1"/>
          <p:nvPr/>
        </p:nvSpPr>
        <p:spPr>
          <a:xfrm>
            <a:off x="552014" y="2062647"/>
            <a:ext cx="6097162"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a:solidFill>
                  <a:srgbClr val="990073"/>
                </a:solidFill>
                <a:effectLst/>
                <a:latin typeface="Courier New" panose="02070309020205020404" pitchFamily="49" charset="0"/>
              </a:rPr>
              <a:t>def</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x</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7</a:t>
            </a:r>
            <a:r>
              <a:rPr lang="en-GB" b="0" i="0" dirty="0">
                <a:solidFill>
                  <a:srgbClr val="333333"/>
                </a:solidFill>
                <a:effectLst/>
                <a:latin typeface="Courier New" panose="02070309020205020404" pitchFamily="49" charset="0"/>
              </a:rPr>
              <a:t>)</a:t>
            </a:r>
            <a:endParaRPr lang="en-PL" dirty="0"/>
          </a:p>
        </p:txBody>
      </p:sp>
      <p:sp>
        <p:nvSpPr>
          <p:cNvPr id="5" name="TextBox 4">
            <a:extLst>
              <a:ext uri="{FF2B5EF4-FFF2-40B4-BE49-F238E27FC236}">
                <a16:creationId xmlns:a16="http://schemas.microsoft.com/office/drawing/2014/main" id="{80AAC405-0B28-6186-6E97-60EB47DF50B8}"/>
              </a:ext>
            </a:extLst>
          </p:cNvPr>
          <p:cNvSpPr txBox="1"/>
          <p:nvPr/>
        </p:nvSpPr>
        <p:spPr>
          <a:xfrm>
            <a:off x="552014" y="2638079"/>
            <a:ext cx="6097162"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a:solidFill>
                  <a:srgbClr val="990073"/>
                </a:solidFill>
                <a:effectLst/>
                <a:latin typeface="Courier New" panose="02070309020205020404" pitchFamily="49" charset="0"/>
              </a:rPr>
              <a:t>def</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x</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”s”</a:t>
            </a:r>
            <a:r>
              <a:rPr lang="en-GB" b="0" i="0" dirty="0">
                <a:solidFill>
                  <a:srgbClr val="333333"/>
                </a:solidFill>
                <a:effectLst/>
                <a:latin typeface="Courier New" panose="02070309020205020404" pitchFamily="49" charset="0"/>
              </a:rPr>
              <a:t>)</a:t>
            </a:r>
            <a:endParaRPr lang="en-PL" dirty="0"/>
          </a:p>
        </p:txBody>
      </p:sp>
      <p:sp>
        <p:nvSpPr>
          <p:cNvPr id="7" name="TextBox 6">
            <a:extLst>
              <a:ext uri="{FF2B5EF4-FFF2-40B4-BE49-F238E27FC236}">
                <a16:creationId xmlns:a16="http://schemas.microsoft.com/office/drawing/2014/main" id="{C4DE55A8-EAEC-431D-4A17-59A158F5D27C}"/>
              </a:ext>
            </a:extLst>
          </p:cNvPr>
          <p:cNvSpPr txBox="1"/>
          <p:nvPr/>
        </p:nvSpPr>
        <p:spPr>
          <a:xfrm>
            <a:off x="552014" y="3180355"/>
            <a:ext cx="6097162"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a:solidFill>
                  <a:srgbClr val="990073"/>
                </a:solidFill>
                <a:effectLst/>
                <a:latin typeface="Courier New" panose="02070309020205020404" pitchFamily="49" charset="0"/>
              </a:rPr>
              <a:t>def</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x</a:t>
            </a:r>
            <a:r>
              <a:rPr lang="en-GB" b="0" i="0" dirty="0">
                <a:solidFill>
                  <a:srgbClr val="333333"/>
                </a:solidFill>
                <a:effectLst/>
                <a:latin typeface="Courier New" panose="02070309020205020404" pitchFamily="49" charset="0"/>
              </a:rPr>
              <a:t> (</a:t>
            </a:r>
            <a:r>
              <a:rPr lang="en-GB" b="0" i="0" dirty="0" err="1">
                <a:solidFill>
                  <a:srgbClr val="CC55CA"/>
                </a:solidFill>
                <a:effectLst/>
                <a:latin typeface="Courier New" panose="02070309020205020404" pitchFamily="49" charset="0"/>
              </a:rPr>
              <a:t>fn</a:t>
            </a:r>
            <a:r>
              <a:rPr lang="en-GB" b="0" i="0" dirty="0">
                <a:solidFill>
                  <a:srgbClr val="333333"/>
                </a:solidFill>
                <a:effectLst/>
                <a:latin typeface="Courier New" panose="02070309020205020404" pitchFamily="49" charset="0"/>
              </a:rPr>
              <a:t> [] </a:t>
            </a:r>
            <a:r>
              <a:rPr lang="en-GB" b="0" i="0" dirty="0">
                <a:solidFill>
                  <a:srgbClr val="00A67A"/>
                </a:solidFill>
                <a:effectLst/>
                <a:latin typeface="Courier New" panose="02070309020205020404" pitchFamily="49" charset="0"/>
              </a:rPr>
              <a:t>"Hello"</a:t>
            </a:r>
            <a:r>
              <a:rPr lang="en-GB" b="0" i="0" dirty="0">
                <a:solidFill>
                  <a:srgbClr val="333333"/>
                </a:solidFill>
                <a:effectLst/>
                <a:latin typeface="Courier New" panose="02070309020205020404" pitchFamily="49" charset="0"/>
              </a:rPr>
              <a:t>))</a:t>
            </a:r>
            <a:endParaRPr lang="en-PL" dirty="0"/>
          </a:p>
        </p:txBody>
      </p:sp>
      <p:sp>
        <p:nvSpPr>
          <p:cNvPr id="9" name="TextBox 8">
            <a:extLst>
              <a:ext uri="{FF2B5EF4-FFF2-40B4-BE49-F238E27FC236}">
                <a16:creationId xmlns:a16="http://schemas.microsoft.com/office/drawing/2014/main" id="{73A5C7D1-A82C-C039-9C49-D5E2D72ADD1D}"/>
              </a:ext>
            </a:extLst>
          </p:cNvPr>
          <p:cNvSpPr txBox="1"/>
          <p:nvPr/>
        </p:nvSpPr>
        <p:spPr>
          <a:xfrm>
            <a:off x="536890" y="3722631"/>
            <a:ext cx="6097162"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a:solidFill>
                  <a:srgbClr val="990073"/>
                </a:solidFill>
                <a:effectLst/>
                <a:latin typeface="Courier New" panose="02070309020205020404" pitchFamily="49" charset="0"/>
              </a:rPr>
              <a:t>def</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x</a:t>
            </a:r>
            <a:r>
              <a:rPr lang="en-GB" b="0" i="0" dirty="0">
                <a:solidFill>
                  <a:srgbClr val="333333"/>
                </a:solidFill>
                <a:effectLst/>
                <a:latin typeface="Courier New" panose="02070309020205020404" pitchFamily="49" charset="0"/>
              </a:rPr>
              <a:t> ‘())</a:t>
            </a:r>
            <a:endParaRPr lang="en-PL" dirty="0"/>
          </a:p>
        </p:txBody>
      </p:sp>
      <p:sp>
        <p:nvSpPr>
          <p:cNvPr id="10" name="TextBox 9">
            <a:extLst>
              <a:ext uri="{FF2B5EF4-FFF2-40B4-BE49-F238E27FC236}">
                <a16:creationId xmlns:a16="http://schemas.microsoft.com/office/drawing/2014/main" id="{F623D84A-4E17-0C5E-2D0F-11DEC63EFF73}"/>
              </a:ext>
            </a:extLst>
          </p:cNvPr>
          <p:cNvSpPr txBox="1"/>
          <p:nvPr/>
        </p:nvSpPr>
        <p:spPr>
          <a:xfrm>
            <a:off x="536890" y="4264907"/>
            <a:ext cx="6097162"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a:solidFill>
                  <a:srgbClr val="990073"/>
                </a:solidFill>
                <a:effectLst/>
                <a:latin typeface="Courier New" panose="02070309020205020404" pitchFamily="49" charset="0"/>
              </a:rPr>
              <a:t>def</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x</a:t>
            </a:r>
            <a:r>
              <a:rPr lang="en-GB" b="0" i="0" dirty="0">
                <a:solidFill>
                  <a:srgbClr val="333333"/>
                </a:solidFill>
                <a:effectLst/>
                <a:latin typeface="Courier New" panose="02070309020205020404" pitchFamily="49" charset="0"/>
              </a:rPr>
              <a:t> {})</a:t>
            </a:r>
            <a:endParaRPr lang="en-PL" dirty="0"/>
          </a:p>
        </p:txBody>
      </p:sp>
    </p:spTree>
    <p:extLst>
      <p:ext uri="{BB962C8B-B14F-4D97-AF65-F5344CB8AC3E}">
        <p14:creationId xmlns:p14="http://schemas.microsoft.com/office/powerpoint/2010/main" val="3000541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561B-5C3A-19D5-1B3E-256CCDEECB66}"/>
              </a:ext>
            </a:extLst>
          </p:cNvPr>
          <p:cNvSpPr>
            <a:spLocks noGrp="1"/>
          </p:cNvSpPr>
          <p:nvPr>
            <p:ph type="title"/>
          </p:nvPr>
        </p:nvSpPr>
        <p:spPr/>
        <p:txBody>
          <a:bodyPr/>
          <a:lstStyle/>
          <a:p>
            <a:r>
              <a:rPr lang="en-PL"/>
              <a:t>Trochę o mnie</a:t>
            </a:r>
            <a:endParaRPr lang="en-PL" dirty="0"/>
          </a:p>
        </p:txBody>
      </p:sp>
      <p:sp>
        <p:nvSpPr>
          <p:cNvPr id="3" name="Content Placeholder 2">
            <a:extLst>
              <a:ext uri="{FF2B5EF4-FFF2-40B4-BE49-F238E27FC236}">
                <a16:creationId xmlns:a16="http://schemas.microsoft.com/office/drawing/2014/main" id="{7E712D66-E251-5787-9206-0085FC50FD72}"/>
              </a:ext>
            </a:extLst>
          </p:cNvPr>
          <p:cNvSpPr>
            <a:spLocks noGrp="1"/>
          </p:cNvSpPr>
          <p:nvPr>
            <p:ph idx="1"/>
          </p:nvPr>
        </p:nvSpPr>
        <p:spPr>
          <a:xfrm>
            <a:off x="2982038" y="1825624"/>
            <a:ext cx="8549185" cy="4582155"/>
          </a:xfrm>
        </p:spPr>
        <p:txBody>
          <a:bodyPr>
            <a:normAutofit fontScale="92500" lnSpcReduction="10000"/>
          </a:bodyPr>
          <a:lstStyle/>
          <a:p>
            <a:r>
              <a:rPr lang="en-PL" dirty="0"/>
              <a:t>Millenials. Do wieku się już nie przyznaje.</a:t>
            </a:r>
          </a:p>
          <a:p>
            <a:r>
              <a:rPr lang="en-PL" dirty="0"/>
              <a:t>W branży od 14 lat</a:t>
            </a:r>
          </a:p>
          <a:p>
            <a:r>
              <a:rPr lang="en-PL" dirty="0"/>
              <a:t>Obecnie ”Senior Clojure Developer” w Taxamo</a:t>
            </a:r>
          </a:p>
          <a:p>
            <a:endParaRPr lang="en-PL" dirty="0"/>
          </a:p>
          <a:p>
            <a:endParaRPr lang="en-PL" dirty="0"/>
          </a:p>
          <a:p>
            <a:endParaRPr lang="en-PL" dirty="0"/>
          </a:p>
          <a:p>
            <a:endParaRPr lang="en-PL" dirty="0"/>
          </a:p>
          <a:p>
            <a:r>
              <a:rPr lang="en-PL" dirty="0"/>
              <a:t>Umiarkowany fanatyk FP, DDD oraz architekt gawędziarz. </a:t>
            </a:r>
          </a:p>
          <a:p>
            <a:r>
              <a:rPr lang="en-PL" dirty="0"/>
              <a:t>Prywatnie mąż, ojciec dwójki dzieci, fan offroad-u, siłowni </a:t>
            </a:r>
            <a:r>
              <a:rPr lang="en-GB" dirty="0"/>
              <a:t>i </a:t>
            </a:r>
            <a:r>
              <a:rPr lang="en-GB" dirty="0" err="1"/>
              <a:t>dobrej</a:t>
            </a:r>
            <a:r>
              <a:rPr lang="en-GB" dirty="0"/>
              <a:t> whisky.</a:t>
            </a:r>
            <a:endParaRPr lang="en-PL" dirty="0"/>
          </a:p>
        </p:txBody>
      </p:sp>
      <p:pic>
        <p:nvPicPr>
          <p:cNvPr id="1026" name="Picture 2" descr="Damian Sińczak – Senior Clojure Developer – Taxamo a Vertex Inc. Company |  LinkedIn">
            <a:extLst>
              <a:ext uri="{FF2B5EF4-FFF2-40B4-BE49-F238E27FC236}">
                <a16:creationId xmlns:a16="http://schemas.microsoft.com/office/drawing/2014/main" id="{9F777C76-33A0-E562-EBE8-5446C8019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00689"/>
            <a:ext cx="1820839" cy="1820839"/>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16" name="Group 15">
            <a:extLst>
              <a:ext uri="{FF2B5EF4-FFF2-40B4-BE49-F238E27FC236}">
                <a16:creationId xmlns:a16="http://schemas.microsoft.com/office/drawing/2014/main" id="{CACBDD6D-DDDB-5D06-60DA-3500D6F48E52}"/>
              </a:ext>
            </a:extLst>
          </p:cNvPr>
          <p:cNvGrpSpPr/>
          <p:nvPr/>
        </p:nvGrpSpPr>
        <p:grpSpPr>
          <a:xfrm>
            <a:off x="3489842" y="3162401"/>
            <a:ext cx="2872854" cy="1356705"/>
            <a:chOff x="3223146" y="3251433"/>
            <a:chExt cx="2872854" cy="1356705"/>
          </a:xfrm>
        </p:grpSpPr>
        <p:pic>
          <p:nvPicPr>
            <p:cNvPr id="5" name="Picture 4">
              <a:extLst>
                <a:ext uri="{FF2B5EF4-FFF2-40B4-BE49-F238E27FC236}">
                  <a16:creationId xmlns:a16="http://schemas.microsoft.com/office/drawing/2014/main" id="{4AE71D1C-FFE0-775B-04A5-AAE1B11145C8}"/>
                </a:ext>
              </a:extLst>
            </p:cNvPr>
            <p:cNvPicPr>
              <a:picLocks noChangeAspect="1"/>
            </p:cNvPicPr>
            <p:nvPr/>
          </p:nvPicPr>
          <p:blipFill>
            <a:blip r:embed="rId4"/>
            <a:stretch>
              <a:fillRect/>
            </a:stretch>
          </p:blipFill>
          <p:spPr>
            <a:xfrm>
              <a:off x="3223146" y="3251433"/>
              <a:ext cx="2872854" cy="1356705"/>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558C3271-3EAE-E772-75CE-CA500D4E4B95}"/>
                </a:ext>
              </a:extLst>
            </p:cNvPr>
            <p:cNvPicPr>
              <a:picLocks noChangeAspect="1"/>
            </p:cNvPicPr>
            <p:nvPr/>
          </p:nvPicPr>
          <p:blipFill>
            <a:blip r:embed="rId5"/>
            <a:stretch>
              <a:fillRect/>
            </a:stretch>
          </p:blipFill>
          <p:spPr>
            <a:xfrm rot="16200000">
              <a:off x="3127868" y="3609243"/>
              <a:ext cx="1154639" cy="641083"/>
            </a:xfrm>
            <a:prstGeom prst="rect">
              <a:avLst/>
            </a:prstGeom>
          </p:spPr>
        </p:pic>
        <p:sp>
          <p:nvSpPr>
            <p:cNvPr id="10" name="TextBox 9">
              <a:extLst>
                <a:ext uri="{FF2B5EF4-FFF2-40B4-BE49-F238E27FC236}">
                  <a16:creationId xmlns:a16="http://schemas.microsoft.com/office/drawing/2014/main" id="{694C0847-73D3-8065-EDE4-A6C013FFC7F0}"/>
                </a:ext>
              </a:extLst>
            </p:cNvPr>
            <p:cNvSpPr txBox="1"/>
            <p:nvPr/>
          </p:nvSpPr>
          <p:spPr>
            <a:xfrm>
              <a:off x="4230806" y="3798979"/>
              <a:ext cx="266131" cy="261610"/>
            </a:xfrm>
            <a:prstGeom prst="rect">
              <a:avLst/>
            </a:prstGeom>
            <a:noFill/>
          </p:spPr>
          <p:txBody>
            <a:bodyPr wrap="square" rtlCol="0">
              <a:spAutoFit/>
            </a:bodyPr>
            <a:lstStyle/>
            <a:p>
              <a:r>
                <a:rPr lang="en-PL" sz="1100" dirty="0"/>
                <a:t>T</a:t>
              </a:r>
            </a:p>
          </p:txBody>
        </p:sp>
        <p:sp>
          <p:nvSpPr>
            <p:cNvPr id="11" name="TextBox 10">
              <a:extLst>
                <a:ext uri="{FF2B5EF4-FFF2-40B4-BE49-F238E27FC236}">
                  <a16:creationId xmlns:a16="http://schemas.microsoft.com/office/drawing/2014/main" id="{896AE881-E8CA-8189-4D17-2BD68FF51DEE}"/>
                </a:ext>
              </a:extLst>
            </p:cNvPr>
            <p:cNvSpPr txBox="1"/>
            <p:nvPr/>
          </p:nvSpPr>
          <p:spPr>
            <a:xfrm>
              <a:off x="4540155" y="3797818"/>
              <a:ext cx="266131" cy="261610"/>
            </a:xfrm>
            <a:prstGeom prst="rect">
              <a:avLst/>
            </a:prstGeom>
            <a:noFill/>
          </p:spPr>
          <p:txBody>
            <a:bodyPr wrap="square" rtlCol="0">
              <a:spAutoFit/>
            </a:bodyPr>
            <a:lstStyle/>
            <a:p>
              <a:r>
                <a:rPr lang="en-PL" sz="1100" dirty="0"/>
                <a:t>A</a:t>
              </a:r>
            </a:p>
          </p:txBody>
        </p:sp>
        <p:sp>
          <p:nvSpPr>
            <p:cNvPr id="12" name="TextBox 11">
              <a:extLst>
                <a:ext uri="{FF2B5EF4-FFF2-40B4-BE49-F238E27FC236}">
                  <a16:creationId xmlns:a16="http://schemas.microsoft.com/office/drawing/2014/main" id="{71C6BA35-B745-EC64-92F1-6996C1E09CB7}"/>
                </a:ext>
              </a:extLst>
            </p:cNvPr>
            <p:cNvSpPr txBox="1"/>
            <p:nvPr/>
          </p:nvSpPr>
          <p:spPr>
            <a:xfrm>
              <a:off x="4855968" y="3795496"/>
              <a:ext cx="266131" cy="261610"/>
            </a:xfrm>
            <a:prstGeom prst="rect">
              <a:avLst/>
            </a:prstGeom>
            <a:noFill/>
          </p:spPr>
          <p:txBody>
            <a:bodyPr wrap="square" rtlCol="0">
              <a:spAutoFit/>
            </a:bodyPr>
            <a:lstStyle/>
            <a:p>
              <a:r>
                <a:rPr lang="en-PL" sz="1100" dirty="0"/>
                <a:t>X</a:t>
              </a:r>
            </a:p>
          </p:txBody>
        </p:sp>
        <p:sp>
          <p:nvSpPr>
            <p:cNvPr id="13" name="TextBox 12">
              <a:extLst>
                <a:ext uri="{FF2B5EF4-FFF2-40B4-BE49-F238E27FC236}">
                  <a16:creationId xmlns:a16="http://schemas.microsoft.com/office/drawing/2014/main" id="{AB792570-9F80-3EAB-C1FC-DE57D1625733}"/>
                </a:ext>
              </a:extLst>
            </p:cNvPr>
            <p:cNvSpPr txBox="1"/>
            <p:nvPr/>
          </p:nvSpPr>
          <p:spPr>
            <a:xfrm>
              <a:off x="5185011" y="3795496"/>
              <a:ext cx="266131" cy="261610"/>
            </a:xfrm>
            <a:prstGeom prst="rect">
              <a:avLst/>
            </a:prstGeom>
            <a:noFill/>
          </p:spPr>
          <p:txBody>
            <a:bodyPr wrap="square" rtlCol="0">
              <a:spAutoFit/>
            </a:bodyPr>
            <a:lstStyle/>
            <a:p>
              <a:r>
                <a:rPr lang="en-PL" sz="1100" dirty="0"/>
                <a:t>A</a:t>
              </a:r>
            </a:p>
          </p:txBody>
        </p:sp>
        <p:sp>
          <p:nvSpPr>
            <p:cNvPr id="14" name="TextBox 13">
              <a:extLst>
                <a:ext uri="{FF2B5EF4-FFF2-40B4-BE49-F238E27FC236}">
                  <a16:creationId xmlns:a16="http://schemas.microsoft.com/office/drawing/2014/main" id="{B05FA829-D036-1B8D-0AB1-63A6C263DFAA}"/>
                </a:ext>
              </a:extLst>
            </p:cNvPr>
            <p:cNvSpPr txBox="1"/>
            <p:nvPr/>
          </p:nvSpPr>
          <p:spPr>
            <a:xfrm>
              <a:off x="5481130" y="3795496"/>
              <a:ext cx="266131" cy="261610"/>
            </a:xfrm>
            <a:prstGeom prst="rect">
              <a:avLst/>
            </a:prstGeom>
            <a:noFill/>
          </p:spPr>
          <p:txBody>
            <a:bodyPr wrap="square" rtlCol="0">
              <a:spAutoFit/>
            </a:bodyPr>
            <a:lstStyle/>
            <a:p>
              <a:r>
                <a:rPr lang="en-PL" sz="1100" dirty="0"/>
                <a:t>M</a:t>
              </a:r>
            </a:p>
          </p:txBody>
        </p:sp>
        <p:sp>
          <p:nvSpPr>
            <p:cNvPr id="15" name="TextBox 14">
              <a:extLst>
                <a:ext uri="{FF2B5EF4-FFF2-40B4-BE49-F238E27FC236}">
                  <a16:creationId xmlns:a16="http://schemas.microsoft.com/office/drawing/2014/main" id="{E397CC51-4FA0-A007-6361-668673269192}"/>
                </a:ext>
              </a:extLst>
            </p:cNvPr>
            <p:cNvSpPr txBox="1"/>
            <p:nvPr/>
          </p:nvSpPr>
          <p:spPr>
            <a:xfrm>
              <a:off x="5807236" y="3795496"/>
              <a:ext cx="266131" cy="261610"/>
            </a:xfrm>
            <a:prstGeom prst="rect">
              <a:avLst/>
            </a:prstGeom>
            <a:noFill/>
          </p:spPr>
          <p:txBody>
            <a:bodyPr wrap="square" rtlCol="0">
              <a:spAutoFit/>
            </a:bodyPr>
            <a:lstStyle/>
            <a:p>
              <a:r>
                <a:rPr lang="en-PL" sz="1100" dirty="0"/>
                <a:t>O</a:t>
              </a:r>
            </a:p>
          </p:txBody>
        </p:sp>
      </p:grpSp>
      <p:pic>
        <p:nvPicPr>
          <p:cNvPr id="1030" name="Picture 6" descr="Apple Cycle on X: &quot;The default Twitter/X app icon has just ...">
            <a:extLst>
              <a:ext uri="{FF2B5EF4-FFF2-40B4-BE49-F238E27FC236}">
                <a16:creationId xmlns:a16="http://schemas.microsoft.com/office/drawing/2014/main" id="{93CB0583-C129-391E-EB3C-773F55C600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122" y="4486187"/>
            <a:ext cx="538821" cy="3367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nkedin - Free social media icons">
            <a:extLst>
              <a:ext uri="{FF2B5EF4-FFF2-40B4-BE49-F238E27FC236}">
                <a16:creationId xmlns:a16="http://schemas.microsoft.com/office/drawing/2014/main" id="{3D12000F-7CB0-5A5C-4748-662624DC80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521" y="4918487"/>
            <a:ext cx="243268" cy="2432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Logo - Free social media icons">
            <a:extLst>
              <a:ext uri="{FF2B5EF4-FFF2-40B4-BE49-F238E27FC236}">
                <a16:creationId xmlns:a16="http://schemas.microsoft.com/office/drawing/2014/main" id="{1ED0C3FC-B066-4751-407E-3F5F3FFA7C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521" y="5302895"/>
            <a:ext cx="243268" cy="2432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DA49FBA-14A8-D13D-C4E9-3F80B92D5F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049" y="4087504"/>
            <a:ext cx="287149" cy="28714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AF60565-FEC2-780B-2817-6518F6546AC1}"/>
              </a:ext>
            </a:extLst>
          </p:cNvPr>
          <p:cNvSpPr txBox="1"/>
          <p:nvPr/>
        </p:nvSpPr>
        <p:spPr>
          <a:xfrm>
            <a:off x="916288" y="4114197"/>
            <a:ext cx="1953479" cy="276999"/>
          </a:xfrm>
          <a:prstGeom prst="rect">
            <a:avLst/>
          </a:prstGeom>
          <a:noFill/>
        </p:spPr>
        <p:txBody>
          <a:bodyPr wrap="square" rtlCol="0">
            <a:spAutoFit/>
          </a:bodyPr>
          <a:lstStyle/>
          <a:p>
            <a:r>
              <a:rPr lang="en-GB" sz="1200" dirty="0">
                <a:solidFill>
                  <a:schemeClr val="tx1">
                    <a:lumMod val="50000"/>
                    <a:lumOff val="50000"/>
                  </a:schemeClr>
                </a:solidFill>
              </a:rPr>
              <a:t>d</a:t>
            </a:r>
            <a:r>
              <a:rPr lang="en-PL" sz="1200" dirty="0">
                <a:solidFill>
                  <a:schemeClr val="tx1">
                    <a:lumMod val="50000"/>
                    <a:lumOff val="50000"/>
                  </a:schemeClr>
                </a:solidFill>
              </a:rPr>
              <a:t>amian.sinczak@gmail.com</a:t>
            </a:r>
          </a:p>
        </p:txBody>
      </p:sp>
      <p:sp>
        <p:nvSpPr>
          <p:cNvPr id="18" name="TextBox 17">
            <a:extLst>
              <a:ext uri="{FF2B5EF4-FFF2-40B4-BE49-F238E27FC236}">
                <a16:creationId xmlns:a16="http://schemas.microsoft.com/office/drawing/2014/main" id="{A5372A44-C1DE-8B14-0838-E712BC93300B}"/>
              </a:ext>
            </a:extLst>
          </p:cNvPr>
          <p:cNvSpPr txBox="1"/>
          <p:nvPr/>
        </p:nvSpPr>
        <p:spPr>
          <a:xfrm>
            <a:off x="916287" y="4492669"/>
            <a:ext cx="1953479" cy="276999"/>
          </a:xfrm>
          <a:prstGeom prst="rect">
            <a:avLst/>
          </a:prstGeom>
          <a:noFill/>
        </p:spPr>
        <p:txBody>
          <a:bodyPr wrap="square" rtlCol="0">
            <a:spAutoFit/>
          </a:bodyPr>
          <a:lstStyle/>
          <a:p>
            <a:r>
              <a:rPr lang="en-PL" sz="1200" dirty="0">
                <a:solidFill>
                  <a:schemeClr val="tx1">
                    <a:lumMod val="50000"/>
                    <a:lumOff val="50000"/>
                  </a:schemeClr>
                </a:solidFill>
              </a:rPr>
              <a:t>dsinczak</a:t>
            </a:r>
          </a:p>
        </p:txBody>
      </p:sp>
      <p:sp>
        <p:nvSpPr>
          <p:cNvPr id="19" name="TextBox 18">
            <a:extLst>
              <a:ext uri="{FF2B5EF4-FFF2-40B4-BE49-F238E27FC236}">
                <a16:creationId xmlns:a16="http://schemas.microsoft.com/office/drawing/2014/main" id="{3A672BF1-53EB-775D-2926-CC65E921D066}"/>
              </a:ext>
            </a:extLst>
          </p:cNvPr>
          <p:cNvSpPr txBox="1"/>
          <p:nvPr/>
        </p:nvSpPr>
        <p:spPr>
          <a:xfrm>
            <a:off x="897789" y="4884756"/>
            <a:ext cx="1953479" cy="276999"/>
          </a:xfrm>
          <a:prstGeom prst="rect">
            <a:avLst/>
          </a:prstGeom>
          <a:noFill/>
        </p:spPr>
        <p:txBody>
          <a:bodyPr wrap="square" rtlCol="0">
            <a:spAutoFit/>
          </a:bodyPr>
          <a:lstStyle/>
          <a:p>
            <a:r>
              <a:rPr lang="en-PL" sz="1200" dirty="0">
                <a:solidFill>
                  <a:schemeClr val="tx1">
                    <a:lumMod val="50000"/>
                    <a:lumOff val="50000"/>
                  </a:schemeClr>
                </a:solidFill>
              </a:rPr>
              <a:t>dsinczak</a:t>
            </a:r>
          </a:p>
        </p:txBody>
      </p:sp>
      <p:sp>
        <p:nvSpPr>
          <p:cNvPr id="20" name="TextBox 19">
            <a:extLst>
              <a:ext uri="{FF2B5EF4-FFF2-40B4-BE49-F238E27FC236}">
                <a16:creationId xmlns:a16="http://schemas.microsoft.com/office/drawing/2014/main" id="{7BC3B867-0B7D-5A68-1236-CB0E3FA78EE0}"/>
              </a:ext>
            </a:extLst>
          </p:cNvPr>
          <p:cNvSpPr txBox="1"/>
          <p:nvPr/>
        </p:nvSpPr>
        <p:spPr>
          <a:xfrm>
            <a:off x="916286" y="5276843"/>
            <a:ext cx="1953479" cy="276999"/>
          </a:xfrm>
          <a:prstGeom prst="rect">
            <a:avLst/>
          </a:prstGeom>
          <a:noFill/>
        </p:spPr>
        <p:txBody>
          <a:bodyPr wrap="square" rtlCol="0">
            <a:spAutoFit/>
          </a:bodyPr>
          <a:lstStyle/>
          <a:p>
            <a:r>
              <a:rPr lang="en-PL" sz="1200" dirty="0">
                <a:solidFill>
                  <a:schemeClr val="tx1">
                    <a:lumMod val="50000"/>
                    <a:lumOff val="50000"/>
                  </a:schemeClr>
                </a:solidFill>
              </a:rPr>
              <a:t>dsinczak</a:t>
            </a:r>
          </a:p>
        </p:txBody>
      </p:sp>
    </p:spTree>
    <p:extLst>
      <p:ext uri="{BB962C8B-B14F-4D97-AF65-F5344CB8AC3E}">
        <p14:creationId xmlns:p14="http://schemas.microsoft.com/office/powerpoint/2010/main" val="3565019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dirty="0" err="1">
                <a:solidFill>
                  <a:srgbClr val="424242"/>
                </a:solidFill>
                <a:latin typeface="Open Sans" panose="020B0606030504020204" pitchFamily="34" charset="0"/>
              </a:rPr>
              <a:t>Funkcje</a:t>
            </a:r>
            <a:endParaRPr lang="en-GB" b="0" i="0" dirty="0">
              <a:solidFill>
                <a:srgbClr val="424242"/>
              </a:solidFill>
              <a:effectLst/>
              <a:latin typeface="Open Sans" panose="020B0606030504020204" pitchFamily="34" charset="0"/>
            </a:endParaRPr>
          </a:p>
        </p:txBody>
      </p:sp>
      <p:sp>
        <p:nvSpPr>
          <p:cNvPr id="5" name="TextBox 4">
            <a:extLst>
              <a:ext uri="{FF2B5EF4-FFF2-40B4-BE49-F238E27FC236}">
                <a16:creationId xmlns:a16="http://schemas.microsoft.com/office/drawing/2014/main" id="{6E79DA98-9C8B-9790-C36B-60822121B5C6}"/>
              </a:ext>
            </a:extLst>
          </p:cNvPr>
          <p:cNvSpPr txBox="1"/>
          <p:nvPr/>
        </p:nvSpPr>
        <p:spPr>
          <a:xfrm>
            <a:off x="324189" y="2057725"/>
            <a:ext cx="8568526" cy="923330"/>
          </a:xfrm>
          <a:prstGeom prst="rect">
            <a:avLst/>
          </a:prstGeom>
          <a:noFill/>
        </p:spPr>
        <p:txBody>
          <a:bodyPr wrap="square">
            <a:spAutoFit/>
          </a:bodyPr>
          <a:lstStyle/>
          <a:p>
            <a:r>
              <a:rPr lang="en-GB" b="0" i="1" dirty="0">
                <a:solidFill>
                  <a:srgbClr val="999988"/>
                </a:solidFill>
                <a:effectLst/>
                <a:latin typeface="Courier New" panose="02070309020205020404" pitchFamily="49" charset="0"/>
              </a:rPr>
              <a:t>;;    name. params body</a:t>
            </a:r>
            <a:r>
              <a:rPr lang="en-GB" b="0" i="0" dirty="0">
                <a:solidFill>
                  <a:srgbClr val="333333"/>
                </a:solidFill>
                <a:effectLst/>
                <a:latin typeface="Courier New" panose="02070309020205020404" pitchFamily="49" charset="0"/>
              </a:rPr>
              <a:t> </a:t>
            </a:r>
          </a:p>
          <a:p>
            <a:r>
              <a:rPr lang="en-GB" b="0" i="1" dirty="0">
                <a:solidFill>
                  <a:srgbClr val="999988"/>
                </a:solidFill>
                <a:effectLst/>
                <a:latin typeface="Courier New" panose="02070309020205020404" pitchFamily="49" charset="0"/>
              </a:rPr>
              <a:t>;;    ----- ------ -------------------</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a:t>
            </a:r>
            <a:r>
              <a:rPr lang="en-GB" b="1" i="0" dirty="0" err="1">
                <a:solidFill>
                  <a:srgbClr val="990073"/>
                </a:solidFill>
                <a:effectLst/>
                <a:latin typeface="Courier New" panose="02070309020205020404" pitchFamily="49" charset="0"/>
              </a:rPr>
              <a:t>defn</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greet</a:t>
            </a:r>
            <a:r>
              <a:rPr lang="en-GB" b="0" i="0" dirty="0">
                <a:solidFill>
                  <a:srgbClr val="333333"/>
                </a:solidFill>
                <a:effectLst/>
                <a:latin typeface="Courier New" panose="02070309020205020404" pitchFamily="49" charset="0"/>
              </a:rPr>
              <a:t> [name] (</a:t>
            </a:r>
            <a:r>
              <a:rPr lang="en-GB" b="0" i="0" dirty="0">
                <a:solidFill>
                  <a:srgbClr val="CC55CA"/>
                </a:solidFill>
                <a:effectLst/>
                <a:latin typeface="Courier New" panose="02070309020205020404" pitchFamily="49" charset="0"/>
              </a:rPr>
              <a:t>str</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"Hello, "</a:t>
            </a:r>
            <a:r>
              <a:rPr lang="en-GB" b="0" i="0" dirty="0">
                <a:solidFill>
                  <a:srgbClr val="333333"/>
                </a:solidFill>
                <a:effectLst/>
                <a:latin typeface="Courier New" panose="02070309020205020404" pitchFamily="49" charset="0"/>
              </a:rPr>
              <a:t> name) )</a:t>
            </a:r>
            <a:endParaRPr lang="en-PL" dirty="0"/>
          </a:p>
        </p:txBody>
      </p:sp>
      <p:sp>
        <p:nvSpPr>
          <p:cNvPr id="9" name="TextBox 8">
            <a:extLst>
              <a:ext uri="{FF2B5EF4-FFF2-40B4-BE49-F238E27FC236}">
                <a16:creationId xmlns:a16="http://schemas.microsoft.com/office/drawing/2014/main" id="{6E45C285-6F63-81B2-D046-66A909FEE7F6}"/>
              </a:ext>
            </a:extLst>
          </p:cNvPr>
          <p:cNvSpPr txBox="1"/>
          <p:nvPr/>
        </p:nvSpPr>
        <p:spPr>
          <a:xfrm>
            <a:off x="324189" y="3138281"/>
            <a:ext cx="6097162"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greet</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"students"</a:t>
            </a:r>
            <a:r>
              <a:rPr lang="en-GB" b="0" i="0" dirty="0">
                <a:solidFill>
                  <a:srgbClr val="333333"/>
                </a:solidFill>
                <a:effectLst/>
                <a:latin typeface="Courier New" panose="02070309020205020404" pitchFamily="49" charset="0"/>
              </a:rPr>
              <a:t>)</a:t>
            </a:r>
            <a:endParaRPr lang="en-PL" dirty="0"/>
          </a:p>
        </p:txBody>
      </p:sp>
      <p:sp>
        <p:nvSpPr>
          <p:cNvPr id="13" name="TextBox 12">
            <a:extLst>
              <a:ext uri="{FF2B5EF4-FFF2-40B4-BE49-F238E27FC236}">
                <a16:creationId xmlns:a16="http://schemas.microsoft.com/office/drawing/2014/main" id="{9BF448B6-7941-276C-D796-3372D82A32F9}"/>
              </a:ext>
            </a:extLst>
          </p:cNvPr>
          <p:cNvSpPr txBox="1"/>
          <p:nvPr/>
        </p:nvSpPr>
        <p:spPr>
          <a:xfrm>
            <a:off x="303741" y="3739837"/>
            <a:ext cx="8854712" cy="646331"/>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err="1">
                <a:solidFill>
                  <a:srgbClr val="990073"/>
                </a:solidFill>
                <a:effectLst/>
                <a:latin typeface="Courier New" panose="02070309020205020404" pitchFamily="49" charset="0"/>
              </a:rPr>
              <a:t>defn</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greet</a:t>
            </a:r>
            <a:r>
              <a:rPr lang="en-GB" b="0" i="0" dirty="0">
                <a:solidFill>
                  <a:srgbClr val="333333"/>
                </a:solidFill>
                <a:effectLst/>
                <a:latin typeface="Courier New" panose="02070309020205020404" pitchFamily="49" charset="0"/>
              </a:rPr>
              <a:t> [name] (</a:t>
            </a:r>
            <a:r>
              <a:rPr lang="en-GB" b="0" i="0" dirty="0">
                <a:solidFill>
                  <a:srgbClr val="CC55CA"/>
                </a:solidFill>
                <a:effectLst/>
                <a:latin typeface="Courier New" panose="02070309020205020404" pitchFamily="49" charset="0"/>
              </a:rPr>
              <a:t>str</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"Hello, "</a:t>
            </a:r>
            <a:r>
              <a:rPr lang="en-GB" b="0" i="0" dirty="0">
                <a:solidFill>
                  <a:srgbClr val="333333"/>
                </a:solidFill>
                <a:effectLst/>
                <a:latin typeface="Courier New" panose="02070309020205020404" pitchFamily="49" charset="0"/>
              </a:rPr>
              <a:t> name)) </a:t>
            </a:r>
          </a:p>
          <a:p>
            <a:r>
              <a:rPr lang="en-GB" b="0" i="0" dirty="0">
                <a:solidFill>
                  <a:srgbClr val="333333"/>
                </a:solidFill>
                <a:effectLst/>
                <a:latin typeface="Courier New" panose="02070309020205020404" pitchFamily="49" charset="0"/>
              </a:rPr>
              <a:t>(</a:t>
            </a:r>
            <a:r>
              <a:rPr lang="en-GB" b="1" i="0" dirty="0">
                <a:solidFill>
                  <a:srgbClr val="990073"/>
                </a:solidFill>
                <a:effectLst/>
                <a:latin typeface="Courier New" panose="02070309020205020404" pitchFamily="49" charset="0"/>
              </a:rPr>
              <a:t>def</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greet</a:t>
            </a:r>
            <a:r>
              <a:rPr lang="en-GB" b="0" i="0" dirty="0">
                <a:solidFill>
                  <a:srgbClr val="333333"/>
                </a:solidFill>
                <a:effectLst/>
                <a:latin typeface="Courier New" panose="02070309020205020404" pitchFamily="49" charset="0"/>
              </a:rPr>
              <a:t> (</a:t>
            </a:r>
            <a:r>
              <a:rPr lang="en-GB" b="0" i="0" dirty="0" err="1">
                <a:solidFill>
                  <a:srgbClr val="CC55CA"/>
                </a:solidFill>
                <a:effectLst/>
                <a:latin typeface="Courier New" panose="02070309020205020404" pitchFamily="49" charset="0"/>
              </a:rPr>
              <a:t>fn</a:t>
            </a:r>
            <a:r>
              <a:rPr lang="en-GB" b="0" i="0" dirty="0">
                <a:solidFill>
                  <a:srgbClr val="333333"/>
                </a:solidFill>
                <a:effectLst/>
                <a:latin typeface="Courier New" panose="02070309020205020404" pitchFamily="49" charset="0"/>
              </a:rPr>
              <a:t> [name] (</a:t>
            </a:r>
            <a:r>
              <a:rPr lang="en-GB" b="0" i="0" dirty="0">
                <a:solidFill>
                  <a:srgbClr val="CC55CA"/>
                </a:solidFill>
                <a:effectLst/>
                <a:latin typeface="Courier New" panose="02070309020205020404" pitchFamily="49" charset="0"/>
              </a:rPr>
              <a:t>str</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"Hello, "</a:t>
            </a:r>
            <a:r>
              <a:rPr lang="en-GB" b="0" i="0" dirty="0">
                <a:solidFill>
                  <a:srgbClr val="333333"/>
                </a:solidFill>
                <a:effectLst/>
                <a:latin typeface="Courier New" panose="02070309020205020404" pitchFamily="49" charset="0"/>
              </a:rPr>
              <a:t> name)))</a:t>
            </a:r>
            <a:endParaRPr lang="en-PL" dirty="0"/>
          </a:p>
        </p:txBody>
      </p:sp>
      <p:pic>
        <p:nvPicPr>
          <p:cNvPr id="18" name="Picture 17">
            <a:extLst>
              <a:ext uri="{FF2B5EF4-FFF2-40B4-BE49-F238E27FC236}">
                <a16:creationId xmlns:a16="http://schemas.microsoft.com/office/drawing/2014/main" id="{FB700F68-9CEC-9989-C667-63C9820DB421}"/>
              </a:ext>
            </a:extLst>
          </p:cNvPr>
          <p:cNvPicPr>
            <a:picLocks noChangeAspect="1"/>
          </p:cNvPicPr>
          <p:nvPr/>
        </p:nvPicPr>
        <p:blipFill>
          <a:blip r:embed="rId3"/>
          <a:stretch>
            <a:fillRect/>
          </a:stretch>
        </p:blipFill>
        <p:spPr>
          <a:xfrm>
            <a:off x="7208171" y="901893"/>
            <a:ext cx="4341365" cy="2868091"/>
          </a:xfrm>
          <a:prstGeom prst="rect">
            <a:avLst/>
          </a:prstGeom>
        </p:spPr>
      </p:pic>
      <p:sp>
        <p:nvSpPr>
          <p:cNvPr id="19" name="TextBox 18">
            <a:extLst>
              <a:ext uri="{FF2B5EF4-FFF2-40B4-BE49-F238E27FC236}">
                <a16:creationId xmlns:a16="http://schemas.microsoft.com/office/drawing/2014/main" id="{96331109-2C4B-2560-2D64-DD087B5C959A}"/>
              </a:ext>
            </a:extLst>
          </p:cNvPr>
          <p:cNvSpPr txBox="1"/>
          <p:nvPr/>
        </p:nvSpPr>
        <p:spPr>
          <a:xfrm>
            <a:off x="7151757" y="3829913"/>
            <a:ext cx="4380943" cy="2031325"/>
          </a:xfrm>
          <a:prstGeom prst="rect">
            <a:avLst/>
          </a:prstGeom>
          <a:noFill/>
        </p:spPr>
        <p:txBody>
          <a:bodyPr wrap="none" rtlCol="0">
            <a:spAutoFit/>
          </a:bodyPr>
          <a:lstStyle/>
          <a:p>
            <a:r>
              <a:rPr lang="en-PL" dirty="0"/>
              <a:t>- Funkcja jest listą</a:t>
            </a:r>
          </a:p>
          <a:p>
            <a:r>
              <a:rPr lang="en-PL" dirty="0"/>
              <a:t>- Wywołanie funkcji jest listą</a:t>
            </a:r>
          </a:p>
          <a:p>
            <a:r>
              <a:rPr lang="en-PL" dirty="0"/>
              <a:t>- Wszystko jest listą</a:t>
            </a:r>
          </a:p>
          <a:p>
            <a:r>
              <a:rPr lang="en-PL" dirty="0"/>
              <a:t>- List jest strukturą danych</a:t>
            </a:r>
          </a:p>
          <a:p>
            <a:r>
              <a:rPr lang="en-PL" dirty="0"/>
              <a:t>- Czyli funkcja jest strukturą danych</a:t>
            </a:r>
          </a:p>
          <a:p>
            <a:r>
              <a:rPr lang="en-PL" dirty="0"/>
              <a:t>- Wywołanie funkcji też jest strukturą danych</a:t>
            </a:r>
          </a:p>
          <a:p>
            <a:r>
              <a:rPr lang="en-PL" dirty="0"/>
              <a:t>… nawet w incepcji tak głeboko nie zeszli</a:t>
            </a:r>
          </a:p>
        </p:txBody>
      </p:sp>
      <p:sp>
        <p:nvSpPr>
          <p:cNvPr id="3" name="TextBox 2">
            <a:extLst>
              <a:ext uri="{FF2B5EF4-FFF2-40B4-BE49-F238E27FC236}">
                <a16:creationId xmlns:a16="http://schemas.microsoft.com/office/drawing/2014/main" id="{7B7F1C1F-E877-66CC-9AA1-0F351268023E}"/>
              </a:ext>
            </a:extLst>
          </p:cNvPr>
          <p:cNvSpPr txBox="1"/>
          <p:nvPr/>
        </p:nvSpPr>
        <p:spPr>
          <a:xfrm>
            <a:off x="193700" y="4538430"/>
            <a:ext cx="6097162" cy="369332"/>
          </a:xfrm>
          <a:prstGeom prst="rect">
            <a:avLst/>
          </a:prstGeom>
          <a:noFill/>
        </p:spPr>
        <p:txBody>
          <a:bodyPr wrap="square">
            <a:spAutoFit/>
          </a:bodyPr>
          <a:lstStyle/>
          <a:p>
            <a:pPr algn="l"/>
            <a:r>
              <a:rPr lang="en-GB" dirty="0" err="1">
                <a:solidFill>
                  <a:srgbClr val="424242"/>
                </a:solidFill>
                <a:latin typeface="Open Sans" panose="020B0606030504020204" pitchFamily="34" charset="0"/>
              </a:rPr>
              <a:t>Funkcje</a:t>
            </a:r>
            <a:r>
              <a:rPr lang="en-GB" dirty="0">
                <a:solidFill>
                  <a:srgbClr val="424242"/>
                </a:solidFill>
                <a:latin typeface="Open Sans" panose="020B0606030504020204" pitchFamily="34" charset="0"/>
              </a:rPr>
              <a:t> </a:t>
            </a:r>
            <a:r>
              <a:rPr lang="en-GB" dirty="0" err="1">
                <a:solidFill>
                  <a:srgbClr val="424242"/>
                </a:solidFill>
                <a:latin typeface="Open Sans" panose="020B0606030504020204" pitchFamily="34" charset="0"/>
              </a:rPr>
              <a:t>wyższego</a:t>
            </a:r>
            <a:r>
              <a:rPr lang="en-GB" dirty="0">
                <a:solidFill>
                  <a:srgbClr val="424242"/>
                </a:solidFill>
                <a:latin typeface="Open Sans" panose="020B0606030504020204" pitchFamily="34" charset="0"/>
              </a:rPr>
              <a:t> </a:t>
            </a:r>
            <a:r>
              <a:rPr lang="en-GB" dirty="0" err="1">
                <a:solidFill>
                  <a:srgbClr val="424242"/>
                </a:solidFill>
                <a:latin typeface="Open Sans" panose="020B0606030504020204" pitchFamily="34" charset="0"/>
              </a:rPr>
              <a:t>rzędu</a:t>
            </a:r>
            <a:endParaRPr lang="en-GB" b="0" i="0" dirty="0">
              <a:solidFill>
                <a:srgbClr val="424242"/>
              </a:solidFill>
              <a:effectLst/>
              <a:latin typeface="Open Sans" panose="020B0606030504020204" pitchFamily="34" charset="0"/>
            </a:endParaRPr>
          </a:p>
        </p:txBody>
      </p:sp>
      <p:sp>
        <p:nvSpPr>
          <p:cNvPr id="4" name="TextBox 3">
            <a:extLst>
              <a:ext uri="{FF2B5EF4-FFF2-40B4-BE49-F238E27FC236}">
                <a16:creationId xmlns:a16="http://schemas.microsoft.com/office/drawing/2014/main" id="{6D53172A-3F64-BDCD-C1E3-F6F019167B9F}"/>
              </a:ext>
            </a:extLst>
          </p:cNvPr>
          <p:cNvSpPr txBox="1"/>
          <p:nvPr/>
        </p:nvSpPr>
        <p:spPr>
          <a:xfrm>
            <a:off x="324189" y="4967691"/>
            <a:ext cx="8854712" cy="646331"/>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err="1">
                <a:solidFill>
                  <a:srgbClr val="990073"/>
                </a:solidFill>
                <a:effectLst/>
                <a:latin typeface="Courier New" panose="02070309020205020404" pitchFamily="49" charset="0"/>
              </a:rPr>
              <a:t>defn</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greet</a:t>
            </a:r>
            <a:r>
              <a:rPr lang="en-GB" b="0" i="0" dirty="0">
                <a:solidFill>
                  <a:srgbClr val="333333"/>
                </a:solidFill>
                <a:effectLst/>
                <a:latin typeface="Courier New" panose="02070309020205020404" pitchFamily="49" charset="0"/>
              </a:rPr>
              <a:t> [name-</a:t>
            </a:r>
            <a:r>
              <a:rPr lang="en-GB" b="0" i="0" dirty="0" err="1">
                <a:solidFill>
                  <a:srgbClr val="333333"/>
                </a:solidFill>
                <a:effectLst/>
                <a:latin typeface="Courier New" panose="02070309020205020404" pitchFamily="49" charset="0"/>
              </a:rPr>
              <a:t>fn</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  (</a:t>
            </a:r>
            <a:r>
              <a:rPr lang="en-GB" b="0" i="0" dirty="0" err="1">
                <a:solidFill>
                  <a:srgbClr val="CC55CA"/>
                </a:solidFill>
                <a:effectLst/>
                <a:latin typeface="Courier New" panose="02070309020205020404" pitchFamily="49" charset="0"/>
              </a:rPr>
              <a:t>fn</a:t>
            </a:r>
            <a:r>
              <a:rPr lang="en-GB" b="0" i="0" dirty="0">
                <a:solidFill>
                  <a:srgbClr val="333333"/>
                </a:solidFill>
                <a:effectLst/>
                <a:latin typeface="Courier New" panose="02070309020205020404" pitchFamily="49" charset="0"/>
              </a:rPr>
              <a:t> [] (</a:t>
            </a:r>
            <a:r>
              <a:rPr lang="en-GB" b="0" i="0" dirty="0">
                <a:solidFill>
                  <a:srgbClr val="CC55CA"/>
                </a:solidFill>
                <a:effectLst/>
                <a:latin typeface="Courier New" panose="02070309020205020404" pitchFamily="49" charset="0"/>
              </a:rPr>
              <a:t>str</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"Hello, "</a:t>
            </a:r>
            <a:r>
              <a:rPr lang="en-GB" b="0" i="0" dirty="0">
                <a:solidFill>
                  <a:srgbClr val="333333"/>
                </a:solidFill>
                <a:effectLst/>
                <a:latin typeface="Courier New" panose="02070309020205020404" pitchFamily="49" charset="0"/>
              </a:rPr>
              <a:t> (</a:t>
            </a:r>
            <a:r>
              <a:rPr lang="en-GB" b="0" i="0" dirty="0">
                <a:solidFill>
                  <a:srgbClr val="CC55CA"/>
                </a:solidFill>
                <a:effectLst/>
                <a:latin typeface="Courier New" panose="02070309020205020404" pitchFamily="49" charset="0"/>
              </a:rPr>
              <a:t>name-</a:t>
            </a:r>
            <a:r>
              <a:rPr lang="en-GB" b="0" i="0" dirty="0" err="1">
                <a:solidFill>
                  <a:srgbClr val="CC55CA"/>
                </a:solidFill>
                <a:effectLst/>
                <a:latin typeface="Courier New" panose="02070309020205020404" pitchFamily="49" charset="0"/>
              </a:rPr>
              <a:t>fn</a:t>
            </a:r>
            <a:r>
              <a:rPr lang="en-GB" b="0" i="0" dirty="0">
                <a:solidFill>
                  <a:srgbClr val="333333"/>
                </a:solidFill>
                <a:effectLst/>
                <a:latin typeface="Courier New" panose="02070309020205020404" pitchFamily="49" charset="0"/>
              </a:rPr>
              <a:t>))))</a:t>
            </a:r>
          </a:p>
        </p:txBody>
      </p:sp>
      <p:sp>
        <p:nvSpPr>
          <p:cNvPr id="7" name="TextBox 6">
            <a:extLst>
              <a:ext uri="{FF2B5EF4-FFF2-40B4-BE49-F238E27FC236}">
                <a16:creationId xmlns:a16="http://schemas.microsoft.com/office/drawing/2014/main" id="{9F3B940B-A418-0318-55BB-E61EB3E6CE70}"/>
              </a:ext>
            </a:extLst>
          </p:cNvPr>
          <p:cNvSpPr txBox="1"/>
          <p:nvPr/>
        </p:nvSpPr>
        <p:spPr>
          <a:xfrm>
            <a:off x="193700" y="5676572"/>
            <a:ext cx="6097162" cy="369332"/>
          </a:xfrm>
          <a:prstGeom prst="rect">
            <a:avLst/>
          </a:prstGeom>
          <a:noFill/>
        </p:spPr>
        <p:txBody>
          <a:bodyPr wrap="square">
            <a:spAutoFit/>
          </a:bodyPr>
          <a:lstStyle/>
          <a:p>
            <a:pPr algn="l"/>
            <a:r>
              <a:rPr lang="en-GB" dirty="0" err="1">
                <a:solidFill>
                  <a:srgbClr val="424242"/>
                </a:solidFill>
                <a:latin typeface="Open Sans" panose="020B0606030504020204" pitchFamily="34" charset="0"/>
              </a:rPr>
              <a:t>Prefixowa</a:t>
            </a:r>
            <a:r>
              <a:rPr lang="en-GB" dirty="0">
                <a:solidFill>
                  <a:srgbClr val="424242"/>
                </a:solidFill>
                <a:latin typeface="Open Sans" panose="020B0606030504020204" pitchFamily="34" charset="0"/>
              </a:rPr>
              <a:t> </a:t>
            </a:r>
            <a:r>
              <a:rPr lang="en-GB" dirty="0" err="1">
                <a:solidFill>
                  <a:srgbClr val="424242"/>
                </a:solidFill>
                <a:latin typeface="Open Sans" panose="020B0606030504020204" pitchFamily="34" charset="0"/>
              </a:rPr>
              <a:t>notacja</a:t>
            </a:r>
            <a:endParaRPr lang="en-GB" b="0" i="0" dirty="0">
              <a:solidFill>
                <a:srgbClr val="424242"/>
              </a:solidFill>
              <a:effectLst/>
              <a:latin typeface="Open Sans" panose="020B0606030504020204" pitchFamily="34" charset="0"/>
            </a:endParaRPr>
          </a:p>
        </p:txBody>
      </p:sp>
      <p:sp>
        <p:nvSpPr>
          <p:cNvPr id="10" name="TextBox 9">
            <a:extLst>
              <a:ext uri="{FF2B5EF4-FFF2-40B4-BE49-F238E27FC236}">
                <a16:creationId xmlns:a16="http://schemas.microsoft.com/office/drawing/2014/main" id="{FA48F6E0-35BE-4C4E-1A13-5E85C9F500E7}"/>
              </a:ext>
            </a:extLst>
          </p:cNvPr>
          <p:cNvSpPr txBox="1"/>
          <p:nvPr/>
        </p:nvSpPr>
        <p:spPr>
          <a:xfrm>
            <a:off x="324329" y="6063828"/>
            <a:ext cx="4725519"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1 2 3 4</a:t>
            </a:r>
            <a:r>
              <a:rPr lang="en-GB" b="0" i="0" dirty="0">
                <a:solidFill>
                  <a:srgbClr val="333333"/>
                </a:solidFill>
                <a:effectLst/>
                <a:latin typeface="Courier New" panose="02070309020205020404" pitchFamily="49" charset="0"/>
              </a:rPr>
              <a:t>) (</a:t>
            </a:r>
            <a:r>
              <a:rPr lang="en-GB" dirty="0">
                <a:solidFill>
                  <a:srgbClr val="CC55CA"/>
                </a:solidFill>
                <a:latin typeface="Courier New" panose="02070309020205020404" pitchFamily="49" charset="0"/>
              </a:rPr>
              <a:t>or</a:t>
            </a:r>
            <a:r>
              <a:rPr lang="en-GB" b="0" i="0" dirty="0">
                <a:solidFill>
                  <a:srgbClr val="CC55CA"/>
                </a:solidFill>
                <a:effectLst/>
                <a:latin typeface="Courier New" panose="02070309020205020404" pitchFamily="49" charset="0"/>
              </a:rPr>
              <a:t> </a:t>
            </a:r>
            <a:r>
              <a:rPr lang="en-GB" b="0" i="0" dirty="0">
                <a:solidFill>
                  <a:srgbClr val="333333"/>
                </a:solidFill>
                <a:effectLst/>
                <a:latin typeface="Courier New" panose="02070309020205020404" pitchFamily="49" charset="0"/>
              </a:rPr>
              <a:t>true false </a:t>
            </a:r>
            <a:r>
              <a:rPr lang="en-GB" dirty="0">
                <a:solidFill>
                  <a:srgbClr val="143DFB"/>
                </a:solidFill>
                <a:latin typeface="Courier New" panose="02070309020205020404" pitchFamily="49" charset="0"/>
              </a:rPr>
              <a:t>nil</a:t>
            </a:r>
            <a:r>
              <a:rPr lang="en-GB" dirty="0">
                <a:solidFill>
                  <a:srgbClr val="333333"/>
                </a:solidFill>
                <a:latin typeface="Courier New" panose="02070309020205020404" pitchFamily="49" charset="0"/>
              </a:rPr>
              <a:t>)</a:t>
            </a:r>
            <a:endParaRPr lang="en-PL" dirty="0"/>
          </a:p>
        </p:txBody>
      </p:sp>
    </p:spTree>
    <p:extLst>
      <p:ext uri="{BB962C8B-B14F-4D97-AF65-F5344CB8AC3E}">
        <p14:creationId xmlns:p14="http://schemas.microsoft.com/office/powerpoint/2010/main" val="19295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pic>
        <p:nvPicPr>
          <p:cNvPr id="1026" name="Picture 2" descr="AST of operational model in GAMA. Fig. 3. AST of Java statement. | Download  Scientific Diagram">
            <a:extLst>
              <a:ext uri="{FF2B5EF4-FFF2-40B4-BE49-F238E27FC236}">
                <a16:creationId xmlns:a16="http://schemas.microsoft.com/office/drawing/2014/main" id="{016F277B-9560-DC20-5266-75BA92DE1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172" y="2413294"/>
            <a:ext cx="3905239" cy="21455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85294F-A8AA-5C51-7B9E-28DA28C37448}"/>
              </a:ext>
            </a:extLst>
          </p:cNvPr>
          <p:cNvSpPr txBox="1"/>
          <p:nvPr/>
        </p:nvSpPr>
        <p:spPr>
          <a:xfrm>
            <a:off x="309383" y="1907599"/>
            <a:ext cx="2222211" cy="369332"/>
          </a:xfrm>
          <a:prstGeom prst="rect">
            <a:avLst/>
          </a:prstGeom>
          <a:noFill/>
        </p:spPr>
        <p:txBody>
          <a:bodyPr wrap="none" rtlCol="0">
            <a:spAutoFit/>
          </a:bodyPr>
          <a:lstStyle/>
          <a:p>
            <a:r>
              <a:rPr lang="en-PL" dirty="0"/>
              <a:t>Clojure ma formę AST</a:t>
            </a:r>
          </a:p>
        </p:txBody>
      </p:sp>
      <p:sp>
        <p:nvSpPr>
          <p:cNvPr id="8" name="TextBox 7">
            <a:extLst>
              <a:ext uri="{FF2B5EF4-FFF2-40B4-BE49-F238E27FC236}">
                <a16:creationId xmlns:a16="http://schemas.microsoft.com/office/drawing/2014/main" id="{B98D5905-CDE0-61CD-DCFA-E5351885CE8E}"/>
              </a:ext>
            </a:extLst>
          </p:cNvPr>
          <p:cNvSpPr txBox="1"/>
          <p:nvPr/>
        </p:nvSpPr>
        <p:spPr>
          <a:xfrm>
            <a:off x="7294667" y="2710902"/>
            <a:ext cx="4448246" cy="1200329"/>
          </a:xfrm>
          <a:prstGeom prst="rect">
            <a:avLst/>
          </a:prstGeom>
          <a:noFill/>
        </p:spPr>
        <p:txBody>
          <a:bodyPr wrap="square" rtlCol="0">
            <a:spAutoFit/>
          </a:bodyPr>
          <a:lstStyle/>
          <a:p>
            <a:r>
              <a:rPr lang="en-GB" dirty="0"/>
              <a:t>(loop [k 0]</a:t>
            </a:r>
          </a:p>
          <a:p>
            <a:r>
              <a:rPr lang="en-GB" dirty="0"/>
              <a:t>  (if (&lt; k 7)</a:t>
            </a:r>
          </a:p>
          <a:p>
            <a:r>
              <a:rPr lang="en-GB" dirty="0"/>
              <a:t>    (foo k)</a:t>
            </a:r>
          </a:p>
          <a:p>
            <a:r>
              <a:rPr lang="en-GB" dirty="0"/>
              <a:t>    (recur (</a:t>
            </a:r>
            <a:r>
              <a:rPr lang="en-GB" dirty="0" err="1"/>
              <a:t>inc</a:t>
            </a:r>
            <a:r>
              <a:rPr lang="en-GB" dirty="0"/>
              <a:t> k))))</a:t>
            </a:r>
          </a:p>
        </p:txBody>
      </p:sp>
      <p:sp>
        <p:nvSpPr>
          <p:cNvPr id="10" name="TextBox 9">
            <a:extLst>
              <a:ext uri="{FF2B5EF4-FFF2-40B4-BE49-F238E27FC236}">
                <a16:creationId xmlns:a16="http://schemas.microsoft.com/office/drawing/2014/main" id="{B5FE42E7-0401-F62E-B11B-C6827E078319}"/>
              </a:ext>
            </a:extLst>
          </p:cNvPr>
          <p:cNvSpPr txBox="1"/>
          <p:nvPr/>
        </p:nvSpPr>
        <p:spPr>
          <a:xfrm>
            <a:off x="309383" y="5054213"/>
            <a:ext cx="9015866" cy="369332"/>
          </a:xfrm>
          <a:prstGeom prst="rect">
            <a:avLst/>
          </a:prstGeom>
          <a:noFill/>
        </p:spPr>
        <p:txBody>
          <a:bodyPr wrap="none" rtlCol="0">
            <a:spAutoFit/>
          </a:bodyPr>
          <a:lstStyle/>
          <a:p>
            <a:r>
              <a:rPr lang="en-PL" dirty="0"/>
              <a:t>Co daje nam potężne narzędzie gdy zdamy sobie sprawę że w Clojure kod to struktura danych. </a:t>
            </a:r>
          </a:p>
        </p:txBody>
      </p:sp>
    </p:spTree>
    <p:extLst>
      <p:ext uri="{BB962C8B-B14F-4D97-AF65-F5344CB8AC3E}">
        <p14:creationId xmlns:p14="http://schemas.microsoft.com/office/powerpoint/2010/main" val="2932597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b="0" i="0" dirty="0" err="1">
                <a:solidFill>
                  <a:srgbClr val="424242"/>
                </a:solidFill>
                <a:effectLst/>
                <a:latin typeface="Open Sans" panose="020B0606030504020204" pitchFamily="34" charset="0"/>
              </a:rPr>
              <a:t>Mapy</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mapy</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wszędzie</a:t>
            </a:r>
            <a:r>
              <a:rPr lang="en-GB" b="0" i="0" dirty="0">
                <a:solidFill>
                  <a:srgbClr val="424242"/>
                </a:solidFill>
                <a:effectLst/>
                <a:latin typeface="Open Sans" panose="020B0606030504020204" pitchFamily="34" charset="0"/>
              </a:rPr>
              <a:t>…</a:t>
            </a:r>
          </a:p>
        </p:txBody>
      </p:sp>
      <p:sp>
        <p:nvSpPr>
          <p:cNvPr id="5" name="TextBox 4">
            <a:extLst>
              <a:ext uri="{FF2B5EF4-FFF2-40B4-BE49-F238E27FC236}">
                <a16:creationId xmlns:a16="http://schemas.microsoft.com/office/drawing/2014/main" id="{B7E53FF8-86C7-38CF-BB7C-35DECCDF16CA}"/>
              </a:ext>
            </a:extLst>
          </p:cNvPr>
          <p:cNvSpPr txBox="1"/>
          <p:nvPr/>
        </p:nvSpPr>
        <p:spPr>
          <a:xfrm>
            <a:off x="193700" y="2055929"/>
            <a:ext cx="4643546" cy="923330"/>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a:solidFill>
                  <a:srgbClr val="990073"/>
                </a:solidFill>
                <a:effectLst/>
                <a:latin typeface="Courier New" panose="02070309020205020404" pitchFamily="49" charset="0"/>
              </a:rPr>
              <a:t>def</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scores</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"Fred"</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1400</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00A67A"/>
                </a:solidFill>
                <a:effectLst/>
                <a:latin typeface="Courier New" panose="02070309020205020404" pitchFamily="49" charset="0"/>
              </a:rPr>
              <a:t>"Bob"</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1240</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00A67A"/>
                </a:solidFill>
                <a:effectLst/>
                <a:latin typeface="Courier New" panose="02070309020205020404" pitchFamily="49" charset="0"/>
              </a:rPr>
              <a:t>"Angela"</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1024</a:t>
            </a:r>
            <a:r>
              <a:rPr lang="en-GB" b="0" i="0" dirty="0">
                <a:solidFill>
                  <a:srgbClr val="333333"/>
                </a:solidFill>
                <a:effectLst/>
                <a:latin typeface="Courier New" panose="02070309020205020404" pitchFamily="49" charset="0"/>
              </a:rPr>
              <a:t>})</a:t>
            </a:r>
            <a:endParaRPr lang="en-PL" dirty="0"/>
          </a:p>
        </p:txBody>
      </p:sp>
      <p:sp>
        <p:nvSpPr>
          <p:cNvPr id="13" name="TextBox 12">
            <a:extLst>
              <a:ext uri="{FF2B5EF4-FFF2-40B4-BE49-F238E27FC236}">
                <a16:creationId xmlns:a16="http://schemas.microsoft.com/office/drawing/2014/main" id="{70F46B7B-B787-7367-18B2-F4022365D64F}"/>
              </a:ext>
            </a:extLst>
          </p:cNvPr>
          <p:cNvSpPr txBox="1"/>
          <p:nvPr/>
        </p:nvSpPr>
        <p:spPr>
          <a:xfrm>
            <a:off x="4416690" y="1882931"/>
            <a:ext cx="7400707" cy="646331"/>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err="1">
                <a:solidFill>
                  <a:srgbClr val="CC55CA"/>
                </a:solidFill>
                <a:effectLst/>
                <a:latin typeface="Courier New" panose="02070309020205020404" pitchFamily="49" charset="0"/>
              </a:rPr>
              <a:t>assoc</a:t>
            </a:r>
            <a:r>
              <a:rPr lang="en-GB" b="0" i="0" dirty="0">
                <a:solidFill>
                  <a:srgbClr val="333333"/>
                </a:solidFill>
                <a:effectLst/>
                <a:latin typeface="Courier New" panose="02070309020205020404" pitchFamily="49" charset="0"/>
              </a:rPr>
              <a:t> scores </a:t>
            </a:r>
            <a:r>
              <a:rPr lang="en-GB" b="0" i="0" dirty="0">
                <a:solidFill>
                  <a:srgbClr val="00A67A"/>
                </a:solidFill>
                <a:effectLst/>
                <a:latin typeface="Courier New" panose="02070309020205020404" pitchFamily="49" charset="0"/>
              </a:rPr>
              <a:t>"Sally"</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0</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{"Angela" 1024, "Bob" 1240, "Fred" 1400, "Sally" 0}</a:t>
            </a:r>
            <a:endParaRPr lang="en-PL" dirty="0"/>
          </a:p>
        </p:txBody>
      </p:sp>
      <p:sp>
        <p:nvSpPr>
          <p:cNvPr id="16" name="TextBox 15">
            <a:extLst>
              <a:ext uri="{FF2B5EF4-FFF2-40B4-BE49-F238E27FC236}">
                <a16:creationId xmlns:a16="http://schemas.microsoft.com/office/drawing/2014/main" id="{F3650EB1-D658-2F9D-40CD-B867FC4D48CB}"/>
              </a:ext>
            </a:extLst>
          </p:cNvPr>
          <p:cNvSpPr txBox="1"/>
          <p:nvPr/>
        </p:nvSpPr>
        <p:spPr>
          <a:xfrm>
            <a:off x="4416690" y="2593163"/>
            <a:ext cx="6097162" cy="646331"/>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err="1">
                <a:solidFill>
                  <a:srgbClr val="CC55CA"/>
                </a:solidFill>
                <a:effectLst/>
                <a:latin typeface="Courier New" panose="02070309020205020404" pitchFamily="49" charset="0"/>
              </a:rPr>
              <a:t>dissoc</a:t>
            </a:r>
            <a:r>
              <a:rPr lang="en-GB" b="0" i="0" dirty="0">
                <a:solidFill>
                  <a:srgbClr val="333333"/>
                </a:solidFill>
                <a:effectLst/>
                <a:latin typeface="Courier New" panose="02070309020205020404" pitchFamily="49" charset="0"/>
              </a:rPr>
              <a:t> scores </a:t>
            </a:r>
            <a:r>
              <a:rPr lang="en-GB" b="0" i="0" dirty="0">
                <a:solidFill>
                  <a:srgbClr val="00A67A"/>
                </a:solidFill>
                <a:effectLst/>
                <a:latin typeface="Courier New" panose="02070309020205020404" pitchFamily="49" charset="0"/>
              </a:rPr>
              <a:t>"Bob"</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{"Angela" 1024, "Fred" 1400}</a:t>
            </a:r>
            <a:endParaRPr lang="en-PL" dirty="0"/>
          </a:p>
        </p:txBody>
      </p:sp>
      <p:sp>
        <p:nvSpPr>
          <p:cNvPr id="18" name="TextBox 17">
            <a:extLst>
              <a:ext uri="{FF2B5EF4-FFF2-40B4-BE49-F238E27FC236}">
                <a16:creationId xmlns:a16="http://schemas.microsoft.com/office/drawing/2014/main" id="{C866D7A8-4FDA-7078-740E-0173928EEBEF}"/>
              </a:ext>
            </a:extLst>
          </p:cNvPr>
          <p:cNvSpPr txBox="1"/>
          <p:nvPr/>
        </p:nvSpPr>
        <p:spPr>
          <a:xfrm>
            <a:off x="4416690" y="3239494"/>
            <a:ext cx="6097162" cy="646331"/>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get</a:t>
            </a:r>
            <a:r>
              <a:rPr lang="en-GB" b="0" i="0" dirty="0">
                <a:solidFill>
                  <a:srgbClr val="333333"/>
                </a:solidFill>
                <a:effectLst/>
                <a:latin typeface="Courier New" panose="02070309020205020404" pitchFamily="49" charset="0"/>
              </a:rPr>
              <a:t> scores </a:t>
            </a:r>
            <a:r>
              <a:rPr lang="en-GB" b="0" i="0" dirty="0">
                <a:solidFill>
                  <a:srgbClr val="00A67A"/>
                </a:solidFill>
                <a:effectLst/>
                <a:latin typeface="Courier New" panose="02070309020205020404" pitchFamily="49" charset="0"/>
              </a:rPr>
              <a:t>"Angela"</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1024</a:t>
            </a:r>
            <a:endParaRPr lang="en-PL" dirty="0"/>
          </a:p>
        </p:txBody>
      </p:sp>
      <p:sp>
        <p:nvSpPr>
          <p:cNvPr id="20" name="TextBox 19">
            <a:extLst>
              <a:ext uri="{FF2B5EF4-FFF2-40B4-BE49-F238E27FC236}">
                <a16:creationId xmlns:a16="http://schemas.microsoft.com/office/drawing/2014/main" id="{1EEF1FBD-2B78-5E5A-B4A0-D5B9D3BFC14B}"/>
              </a:ext>
            </a:extLst>
          </p:cNvPr>
          <p:cNvSpPr txBox="1"/>
          <p:nvPr/>
        </p:nvSpPr>
        <p:spPr>
          <a:xfrm>
            <a:off x="193700" y="4527585"/>
            <a:ext cx="6097162" cy="1200329"/>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a:solidFill>
                  <a:srgbClr val="990073"/>
                </a:solidFill>
                <a:effectLst/>
                <a:latin typeface="Courier New" panose="02070309020205020404" pitchFamily="49" charset="0"/>
              </a:rPr>
              <a:t>def</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person</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:first-name</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"Kelly"</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990073"/>
                </a:solidFill>
                <a:effectLst/>
                <a:latin typeface="Courier New" panose="02070309020205020404" pitchFamily="49" charset="0"/>
              </a:rPr>
              <a:t>:last-name</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"Keen"</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990073"/>
                </a:solidFill>
                <a:effectLst/>
                <a:latin typeface="Courier New" panose="02070309020205020404" pitchFamily="49" charset="0"/>
              </a:rPr>
              <a:t>:age</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32</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990073"/>
                </a:solidFill>
                <a:effectLst/>
                <a:latin typeface="Courier New" panose="02070309020205020404" pitchFamily="49" charset="0"/>
              </a:rPr>
              <a:t>:occupation</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"Programmer"</a:t>
            </a:r>
            <a:r>
              <a:rPr lang="en-GB" b="0" i="0" dirty="0">
                <a:solidFill>
                  <a:srgbClr val="333333"/>
                </a:solidFill>
                <a:effectLst/>
                <a:latin typeface="Courier New" panose="02070309020205020404" pitchFamily="49" charset="0"/>
              </a:rPr>
              <a:t>})</a:t>
            </a:r>
            <a:endParaRPr lang="en-PL" dirty="0"/>
          </a:p>
        </p:txBody>
      </p:sp>
      <p:sp>
        <p:nvSpPr>
          <p:cNvPr id="21" name="TextBox 20">
            <a:extLst>
              <a:ext uri="{FF2B5EF4-FFF2-40B4-BE49-F238E27FC236}">
                <a16:creationId xmlns:a16="http://schemas.microsoft.com/office/drawing/2014/main" id="{76F67BC8-EB56-0BC9-8E9E-3716E9C38781}"/>
              </a:ext>
            </a:extLst>
          </p:cNvPr>
          <p:cNvSpPr txBox="1"/>
          <p:nvPr/>
        </p:nvSpPr>
        <p:spPr>
          <a:xfrm>
            <a:off x="55841" y="4022039"/>
            <a:ext cx="6097162" cy="369332"/>
          </a:xfrm>
          <a:prstGeom prst="rect">
            <a:avLst/>
          </a:prstGeom>
          <a:noFill/>
        </p:spPr>
        <p:txBody>
          <a:bodyPr wrap="square">
            <a:spAutoFit/>
          </a:bodyPr>
          <a:lstStyle/>
          <a:p>
            <a:pPr algn="l"/>
            <a:r>
              <a:rPr lang="en-GB" b="0" i="0" dirty="0">
                <a:solidFill>
                  <a:srgbClr val="424242"/>
                </a:solidFill>
                <a:effectLst/>
                <a:latin typeface="Open Sans" panose="020B0606030504020204" pitchFamily="34" charset="0"/>
              </a:rPr>
              <a:t>I :keyword-y </a:t>
            </a:r>
            <a:r>
              <a:rPr lang="en-GB" b="0" i="0" dirty="0" err="1">
                <a:solidFill>
                  <a:srgbClr val="424242"/>
                </a:solidFill>
                <a:effectLst/>
                <a:latin typeface="Open Sans" panose="020B0606030504020204" pitchFamily="34" charset="0"/>
              </a:rPr>
              <a:t>tak</a:t>
            </a:r>
            <a:r>
              <a:rPr lang="en-GB" b="0" i="0" dirty="0">
                <a:solidFill>
                  <a:srgbClr val="424242"/>
                </a:solidFill>
                <a:effectLst/>
                <a:latin typeface="Open Sans" panose="020B0606030504020204" pitchFamily="34" charset="0"/>
              </a:rPr>
              <a:t>… :keyword-y </a:t>
            </a:r>
            <a:r>
              <a:rPr lang="en-GB" b="0" i="0" dirty="0" err="1">
                <a:solidFill>
                  <a:srgbClr val="424242"/>
                </a:solidFill>
                <a:effectLst/>
                <a:latin typeface="Open Sans" panose="020B0606030504020204" pitchFamily="34" charset="0"/>
              </a:rPr>
              <a:t>też</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są</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wsz</a:t>
            </a:r>
            <a:r>
              <a:rPr lang="en-GB" dirty="0" err="1">
                <a:solidFill>
                  <a:srgbClr val="424242"/>
                </a:solidFill>
                <a:latin typeface="Open Sans" panose="020B0606030504020204" pitchFamily="34" charset="0"/>
              </a:rPr>
              <a:t>ędzie</a:t>
            </a:r>
            <a:endParaRPr lang="en-GB" b="0" i="0" dirty="0">
              <a:solidFill>
                <a:srgbClr val="424242"/>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3F38B5C-5D8B-11A7-BB01-E63B04B6E920}"/>
              </a:ext>
            </a:extLst>
          </p:cNvPr>
          <p:cNvSpPr txBox="1"/>
          <p:nvPr/>
        </p:nvSpPr>
        <p:spPr>
          <a:xfrm>
            <a:off x="5749885" y="4391371"/>
            <a:ext cx="6097162"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get</a:t>
            </a:r>
            <a:r>
              <a:rPr lang="en-GB" b="0" i="0" dirty="0">
                <a:solidFill>
                  <a:srgbClr val="333333"/>
                </a:solidFill>
                <a:effectLst/>
                <a:latin typeface="Courier New" panose="02070309020205020404" pitchFamily="49" charset="0"/>
              </a:rPr>
              <a:t> person </a:t>
            </a:r>
            <a:r>
              <a:rPr lang="en-GB" b="0" i="0" dirty="0">
                <a:solidFill>
                  <a:srgbClr val="990073"/>
                </a:solidFill>
                <a:effectLst/>
                <a:latin typeface="Courier New" panose="02070309020205020404" pitchFamily="49" charset="0"/>
              </a:rPr>
              <a:t>:occupation</a:t>
            </a:r>
            <a:r>
              <a:rPr lang="en-GB" b="0" i="0" dirty="0">
                <a:solidFill>
                  <a:srgbClr val="333333"/>
                </a:solidFill>
                <a:effectLst/>
                <a:latin typeface="Courier New" panose="02070309020205020404" pitchFamily="49" charset="0"/>
              </a:rPr>
              <a:t>) "Programmer"</a:t>
            </a:r>
            <a:endParaRPr lang="en-PL" dirty="0"/>
          </a:p>
        </p:txBody>
      </p:sp>
      <p:sp>
        <p:nvSpPr>
          <p:cNvPr id="25" name="TextBox 24">
            <a:extLst>
              <a:ext uri="{FF2B5EF4-FFF2-40B4-BE49-F238E27FC236}">
                <a16:creationId xmlns:a16="http://schemas.microsoft.com/office/drawing/2014/main" id="{561B02DB-7BA9-1E7F-1A9C-2E3EB146B972}"/>
              </a:ext>
            </a:extLst>
          </p:cNvPr>
          <p:cNvSpPr txBox="1"/>
          <p:nvPr/>
        </p:nvSpPr>
        <p:spPr>
          <a:xfrm>
            <a:off x="5749885" y="4781249"/>
            <a:ext cx="6097162"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person</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:occupation</a:t>
            </a:r>
            <a:r>
              <a:rPr lang="en-GB" b="0" i="0" dirty="0">
                <a:solidFill>
                  <a:srgbClr val="333333"/>
                </a:solidFill>
                <a:effectLst/>
                <a:latin typeface="Courier New" panose="02070309020205020404" pitchFamily="49" charset="0"/>
              </a:rPr>
              <a:t>) "Programmer"</a:t>
            </a:r>
            <a:endParaRPr lang="en-PL" dirty="0"/>
          </a:p>
        </p:txBody>
      </p:sp>
      <p:sp>
        <p:nvSpPr>
          <p:cNvPr id="27" name="TextBox 26">
            <a:extLst>
              <a:ext uri="{FF2B5EF4-FFF2-40B4-BE49-F238E27FC236}">
                <a16:creationId xmlns:a16="http://schemas.microsoft.com/office/drawing/2014/main" id="{02870D42-F9D7-CDF1-20BC-E4D55B5E50F6}"/>
              </a:ext>
            </a:extLst>
          </p:cNvPr>
          <p:cNvSpPr txBox="1"/>
          <p:nvPr/>
        </p:nvSpPr>
        <p:spPr>
          <a:xfrm>
            <a:off x="5720235" y="5190664"/>
            <a:ext cx="6097162" cy="369332"/>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990073"/>
                </a:solidFill>
                <a:effectLst/>
                <a:latin typeface="Courier New" panose="02070309020205020404" pitchFamily="49" charset="0"/>
              </a:rPr>
              <a:t>:occupation</a:t>
            </a:r>
            <a:r>
              <a:rPr lang="en-GB" b="0" i="0" dirty="0">
                <a:solidFill>
                  <a:srgbClr val="333333"/>
                </a:solidFill>
                <a:effectLst/>
                <a:latin typeface="Courier New" panose="02070309020205020404" pitchFamily="49" charset="0"/>
              </a:rPr>
              <a:t> person) "Programmer"</a:t>
            </a:r>
            <a:endParaRPr lang="en-PL" dirty="0"/>
          </a:p>
        </p:txBody>
      </p:sp>
    </p:spTree>
    <p:extLst>
      <p:ext uri="{BB962C8B-B14F-4D97-AF65-F5344CB8AC3E}">
        <p14:creationId xmlns:p14="http://schemas.microsoft.com/office/powerpoint/2010/main" val="1473084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dirty="0">
                <a:solidFill>
                  <a:srgbClr val="424242"/>
                </a:solidFill>
                <a:latin typeface="Open Sans" panose="020B0606030504020204" pitchFamily="34" charset="0"/>
              </a:rPr>
              <a:t>Closures</a:t>
            </a:r>
            <a:endParaRPr lang="en-GB" b="0" i="0" dirty="0">
              <a:solidFill>
                <a:srgbClr val="424242"/>
              </a:solidFill>
              <a:effectLst/>
              <a:latin typeface="Open Sans" panose="020B0606030504020204" pitchFamily="34" charset="0"/>
            </a:endParaRPr>
          </a:p>
        </p:txBody>
      </p:sp>
      <p:sp>
        <p:nvSpPr>
          <p:cNvPr id="4" name="TextBox 3">
            <a:extLst>
              <a:ext uri="{FF2B5EF4-FFF2-40B4-BE49-F238E27FC236}">
                <a16:creationId xmlns:a16="http://schemas.microsoft.com/office/drawing/2014/main" id="{5678A401-E63B-04FC-837E-B7B07EC70EB9}"/>
              </a:ext>
            </a:extLst>
          </p:cNvPr>
          <p:cNvSpPr txBox="1"/>
          <p:nvPr/>
        </p:nvSpPr>
        <p:spPr>
          <a:xfrm>
            <a:off x="410084" y="2152402"/>
            <a:ext cx="6814374" cy="923330"/>
          </a:xfrm>
          <a:prstGeom prst="rect">
            <a:avLst/>
          </a:prstGeom>
          <a:noFill/>
        </p:spPr>
        <p:txBody>
          <a:bodyPr wrap="square">
            <a:spAutoFit/>
          </a:bodyPr>
          <a:lstStyle/>
          <a:p>
            <a:r>
              <a:rPr lang="en-GB" b="0" i="1" dirty="0">
                <a:solidFill>
                  <a:srgbClr val="999988"/>
                </a:solidFill>
                <a:effectLst/>
                <a:latin typeface="Courier New" panose="02070309020205020404" pitchFamily="49" charset="0"/>
              </a:rPr>
              <a:t>;;   bindings     name is defined here</a:t>
            </a:r>
            <a:r>
              <a:rPr lang="en-GB" b="0" i="0" dirty="0">
                <a:solidFill>
                  <a:srgbClr val="333333"/>
                </a:solidFill>
                <a:effectLst/>
                <a:latin typeface="Courier New" panose="02070309020205020404" pitchFamily="49" charset="0"/>
              </a:rPr>
              <a:t> </a:t>
            </a:r>
          </a:p>
          <a:p>
            <a:r>
              <a:rPr lang="en-GB" b="0" i="1" dirty="0">
                <a:solidFill>
                  <a:srgbClr val="999988"/>
                </a:solidFill>
                <a:effectLst/>
                <a:latin typeface="Courier New" panose="02070309020205020404" pitchFamily="49" charset="0"/>
              </a:rPr>
              <a:t>;;   ------------ ----------------------</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let</a:t>
            </a:r>
            <a:r>
              <a:rPr lang="en-GB" b="0" i="0" dirty="0">
                <a:solidFill>
                  <a:srgbClr val="333333"/>
                </a:solidFill>
                <a:effectLst/>
                <a:latin typeface="Courier New" panose="02070309020205020404" pitchFamily="49" charset="0"/>
              </a:rPr>
              <a:t> [name value] (</a:t>
            </a:r>
            <a:r>
              <a:rPr lang="en-GB" b="0" i="0" dirty="0">
                <a:solidFill>
                  <a:srgbClr val="CC55CA"/>
                </a:solidFill>
                <a:effectLst/>
                <a:latin typeface="Courier New" panose="02070309020205020404" pitchFamily="49" charset="0"/>
              </a:rPr>
              <a:t>code</a:t>
            </a:r>
            <a:r>
              <a:rPr lang="en-GB" b="0" i="0" dirty="0">
                <a:solidFill>
                  <a:srgbClr val="333333"/>
                </a:solidFill>
                <a:effectLst/>
                <a:latin typeface="Courier New" panose="02070309020205020404" pitchFamily="49" charset="0"/>
              </a:rPr>
              <a:t> that uses name))</a:t>
            </a:r>
            <a:endParaRPr lang="en-PL" dirty="0"/>
          </a:p>
        </p:txBody>
      </p:sp>
      <p:sp>
        <p:nvSpPr>
          <p:cNvPr id="8" name="TextBox 7">
            <a:extLst>
              <a:ext uri="{FF2B5EF4-FFF2-40B4-BE49-F238E27FC236}">
                <a16:creationId xmlns:a16="http://schemas.microsoft.com/office/drawing/2014/main" id="{8F1E3274-E882-4628-9477-EC81CE2A7B0D}"/>
              </a:ext>
            </a:extLst>
          </p:cNvPr>
          <p:cNvSpPr txBox="1"/>
          <p:nvPr/>
        </p:nvSpPr>
        <p:spPr>
          <a:xfrm>
            <a:off x="410084" y="3429000"/>
            <a:ext cx="6097162" cy="923330"/>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let</a:t>
            </a:r>
            <a:r>
              <a:rPr lang="en-GB" b="0" i="0" dirty="0">
                <a:solidFill>
                  <a:srgbClr val="333333"/>
                </a:solidFill>
                <a:effectLst/>
                <a:latin typeface="Courier New" panose="02070309020205020404" pitchFamily="49" charset="0"/>
              </a:rPr>
              <a:t> [x </a:t>
            </a:r>
            <a:r>
              <a:rPr lang="en-GB" b="0" i="0" dirty="0">
                <a:solidFill>
                  <a:srgbClr val="143DFB"/>
                </a:solidFill>
                <a:effectLst/>
                <a:latin typeface="Courier New" panose="02070309020205020404" pitchFamily="49" charset="0"/>
              </a:rPr>
              <a:t>1</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y </a:t>
            </a:r>
            <a:r>
              <a:rPr lang="en-GB" b="0" i="0" dirty="0">
                <a:solidFill>
                  <a:srgbClr val="143DFB"/>
                </a:solidFill>
                <a:effectLst/>
                <a:latin typeface="Courier New" panose="02070309020205020404" pitchFamily="49" charset="0"/>
              </a:rPr>
              <a:t>2</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a:t>
            </a:r>
            <a:r>
              <a:rPr lang="en-GB" b="0" i="0" dirty="0">
                <a:solidFill>
                  <a:srgbClr val="333333"/>
                </a:solidFill>
                <a:effectLst/>
                <a:latin typeface="Courier New" panose="02070309020205020404" pitchFamily="49" charset="0"/>
              </a:rPr>
              <a:t> x y))</a:t>
            </a:r>
            <a:endParaRPr lang="en-PL" dirty="0"/>
          </a:p>
        </p:txBody>
      </p:sp>
    </p:spTree>
    <p:extLst>
      <p:ext uri="{BB962C8B-B14F-4D97-AF65-F5344CB8AC3E}">
        <p14:creationId xmlns:p14="http://schemas.microsoft.com/office/powerpoint/2010/main" val="3697555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dirty="0">
                <a:solidFill>
                  <a:srgbClr val="424242"/>
                </a:solidFill>
                <a:latin typeface="Open Sans" panose="020B0606030504020204" pitchFamily="34" charset="0"/>
              </a:rPr>
              <a:t>if</a:t>
            </a:r>
            <a:endParaRPr lang="en-GB" b="0" i="0" dirty="0">
              <a:solidFill>
                <a:srgbClr val="424242"/>
              </a:solidFill>
              <a:effectLst/>
              <a:latin typeface="Open Sans" panose="020B0606030504020204" pitchFamily="34" charset="0"/>
            </a:endParaRPr>
          </a:p>
        </p:txBody>
      </p:sp>
      <p:sp>
        <p:nvSpPr>
          <p:cNvPr id="5" name="TextBox 4">
            <a:extLst>
              <a:ext uri="{FF2B5EF4-FFF2-40B4-BE49-F238E27FC236}">
                <a16:creationId xmlns:a16="http://schemas.microsoft.com/office/drawing/2014/main" id="{4DF1B37A-31DD-E223-1870-291239CFC356}"/>
              </a:ext>
            </a:extLst>
          </p:cNvPr>
          <p:cNvSpPr txBox="1"/>
          <p:nvPr/>
        </p:nvSpPr>
        <p:spPr>
          <a:xfrm>
            <a:off x="552014" y="2172197"/>
            <a:ext cx="6097162" cy="646331"/>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str</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"2 is "</a:t>
            </a:r>
            <a:r>
              <a:rPr lang="en-GB" b="0" i="0" dirty="0">
                <a:solidFill>
                  <a:srgbClr val="333333"/>
                </a:solidFill>
                <a:effectLst/>
                <a:latin typeface="Courier New" panose="02070309020205020404" pitchFamily="49" charset="0"/>
              </a:rPr>
              <a:t> (</a:t>
            </a:r>
            <a:r>
              <a:rPr lang="en-GB" b="0" i="0" dirty="0">
                <a:solidFill>
                  <a:srgbClr val="CC55CA"/>
                </a:solidFill>
                <a:effectLst/>
                <a:latin typeface="Courier New" panose="02070309020205020404" pitchFamily="49" charset="0"/>
              </a:rPr>
              <a:t>if</a:t>
            </a:r>
            <a:r>
              <a:rPr lang="en-GB" b="0" i="0" dirty="0">
                <a:solidFill>
                  <a:srgbClr val="333333"/>
                </a:solidFill>
                <a:effectLst/>
                <a:latin typeface="Courier New" panose="02070309020205020404" pitchFamily="49" charset="0"/>
              </a:rPr>
              <a:t> (</a:t>
            </a:r>
            <a:r>
              <a:rPr lang="en-GB" b="0" i="0" dirty="0">
                <a:solidFill>
                  <a:srgbClr val="CC55CA"/>
                </a:solidFill>
                <a:effectLst/>
                <a:latin typeface="Courier New" panose="02070309020205020404" pitchFamily="49" charset="0"/>
              </a:rPr>
              <a:t>even?</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2</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"even"</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"odd"</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 2 is even</a:t>
            </a:r>
            <a:endParaRPr lang="en-PL" dirty="0"/>
          </a:p>
        </p:txBody>
      </p:sp>
      <p:sp>
        <p:nvSpPr>
          <p:cNvPr id="9" name="TextBox 8">
            <a:extLst>
              <a:ext uri="{FF2B5EF4-FFF2-40B4-BE49-F238E27FC236}">
                <a16:creationId xmlns:a16="http://schemas.microsoft.com/office/drawing/2014/main" id="{137A9CB2-FC61-E230-9E56-6F0BCD4CF399}"/>
              </a:ext>
            </a:extLst>
          </p:cNvPr>
          <p:cNvSpPr txBox="1"/>
          <p:nvPr/>
        </p:nvSpPr>
        <p:spPr>
          <a:xfrm>
            <a:off x="552014" y="3072321"/>
            <a:ext cx="10262569" cy="1754326"/>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if</a:t>
            </a:r>
            <a:r>
              <a:rPr lang="en-GB" b="0" i="0" dirty="0">
                <a:solidFill>
                  <a:srgbClr val="333333"/>
                </a:solidFill>
                <a:effectLst/>
                <a:latin typeface="Courier New" panose="02070309020205020404" pitchFamily="49" charset="0"/>
              </a:rPr>
              <a:t> true </a:t>
            </a:r>
            <a:r>
              <a:rPr lang="en-GB" b="0" i="0" dirty="0">
                <a:solidFill>
                  <a:srgbClr val="990073"/>
                </a:solidFill>
                <a:effectLst/>
                <a:latin typeface="Courier New" panose="02070309020205020404" pitchFamily="49" charset="0"/>
              </a:rPr>
              <a:t>:truthy</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a:t>
            </a:r>
            <a:r>
              <a:rPr lang="en-GB" b="0" i="0" dirty="0" err="1">
                <a:solidFill>
                  <a:srgbClr val="990073"/>
                </a:solidFill>
                <a:effectLst/>
                <a:latin typeface="Courier New" panose="02070309020205020404" pitchFamily="49" charset="0"/>
              </a:rPr>
              <a:t>falsey</a:t>
            </a:r>
            <a:r>
              <a:rPr lang="en-GB" b="0" i="0" dirty="0">
                <a:solidFill>
                  <a:srgbClr val="333333"/>
                </a:solidFill>
                <a:effectLst/>
                <a:latin typeface="Courier New" panose="02070309020205020404" pitchFamily="49" charset="0"/>
              </a:rPr>
              <a:t>) :truthy </a:t>
            </a:r>
          </a:p>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if</a:t>
            </a:r>
            <a:r>
              <a:rPr lang="en-GB" b="0" i="0" dirty="0">
                <a:solidFill>
                  <a:srgbClr val="333333"/>
                </a:solidFill>
                <a:effectLst/>
                <a:latin typeface="Courier New" panose="02070309020205020404" pitchFamily="49" charset="0"/>
              </a:rPr>
              <a:t> (</a:t>
            </a:r>
            <a:r>
              <a:rPr lang="en-GB" b="0" i="0" dirty="0">
                <a:solidFill>
                  <a:srgbClr val="CC55CA"/>
                </a:solidFill>
                <a:effectLst/>
                <a:latin typeface="Courier New" panose="02070309020205020404" pitchFamily="49" charset="0"/>
              </a:rPr>
              <a:t>Object.</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:truthy</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a:t>
            </a:r>
            <a:r>
              <a:rPr lang="en-GB" b="0" i="0" dirty="0" err="1">
                <a:solidFill>
                  <a:srgbClr val="990073"/>
                </a:solidFill>
                <a:effectLst/>
                <a:latin typeface="Courier New" panose="02070309020205020404" pitchFamily="49" charset="0"/>
              </a:rPr>
              <a:t>falsey</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objects are true</a:t>
            </a:r>
            <a:r>
              <a:rPr lang="en-GB" b="0" i="0" dirty="0">
                <a:solidFill>
                  <a:srgbClr val="333333"/>
                </a:solidFill>
                <a:effectLst/>
                <a:latin typeface="Courier New" panose="02070309020205020404" pitchFamily="49" charset="0"/>
              </a:rPr>
              <a:t> :truthy </a:t>
            </a:r>
          </a:p>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if</a:t>
            </a:r>
            <a:r>
              <a:rPr lang="en-GB" b="0" i="0" dirty="0">
                <a:solidFill>
                  <a:srgbClr val="333333"/>
                </a:solidFill>
                <a:effectLst/>
                <a:latin typeface="Courier New" panose="02070309020205020404" pitchFamily="49" charset="0"/>
              </a:rPr>
              <a:t> [] </a:t>
            </a:r>
            <a:r>
              <a:rPr lang="en-GB" b="0" i="0" dirty="0">
                <a:solidFill>
                  <a:srgbClr val="990073"/>
                </a:solidFill>
                <a:effectLst/>
                <a:latin typeface="Courier New" panose="02070309020205020404" pitchFamily="49" charset="0"/>
              </a:rPr>
              <a:t>:truthy</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a:t>
            </a:r>
            <a:r>
              <a:rPr lang="en-GB" b="0" i="0" dirty="0" err="1">
                <a:solidFill>
                  <a:srgbClr val="990073"/>
                </a:solidFill>
                <a:effectLst/>
                <a:latin typeface="Courier New" panose="02070309020205020404" pitchFamily="49" charset="0"/>
              </a:rPr>
              <a:t>falsey</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empty collections are true</a:t>
            </a:r>
            <a:r>
              <a:rPr lang="en-GB" b="0" i="0" dirty="0">
                <a:solidFill>
                  <a:srgbClr val="333333"/>
                </a:solidFill>
                <a:effectLst/>
                <a:latin typeface="Courier New" panose="02070309020205020404" pitchFamily="49" charset="0"/>
              </a:rPr>
              <a:t> :truthy </a:t>
            </a:r>
          </a:p>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if</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0</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:truthy</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a:t>
            </a:r>
            <a:r>
              <a:rPr lang="en-GB" b="0" i="0" dirty="0" err="1">
                <a:solidFill>
                  <a:srgbClr val="990073"/>
                </a:solidFill>
                <a:effectLst/>
                <a:latin typeface="Courier New" panose="02070309020205020404" pitchFamily="49" charset="0"/>
              </a:rPr>
              <a:t>falsey</a:t>
            </a:r>
            <a:r>
              <a:rPr lang="en-GB" b="0" i="0" dirty="0">
                <a:solidFill>
                  <a:srgbClr val="333333"/>
                </a:solidFill>
                <a:effectLst/>
                <a:latin typeface="Courier New" panose="02070309020205020404" pitchFamily="49" charset="0"/>
              </a:rPr>
              <a:t>) </a:t>
            </a:r>
            <a:r>
              <a:rPr lang="en-GB" b="0" i="1" dirty="0">
                <a:solidFill>
                  <a:srgbClr val="999988"/>
                </a:solidFill>
                <a:effectLst/>
                <a:latin typeface="Courier New" panose="02070309020205020404" pitchFamily="49" charset="0"/>
              </a:rPr>
              <a:t>; zero is true</a:t>
            </a:r>
            <a:r>
              <a:rPr lang="en-GB" b="0" i="0" dirty="0">
                <a:solidFill>
                  <a:srgbClr val="333333"/>
                </a:solidFill>
                <a:effectLst/>
                <a:latin typeface="Courier New" panose="02070309020205020404" pitchFamily="49" charset="0"/>
              </a:rPr>
              <a:t> :truthy </a:t>
            </a:r>
          </a:p>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if</a:t>
            </a:r>
            <a:r>
              <a:rPr lang="en-GB" b="0" i="0" dirty="0">
                <a:solidFill>
                  <a:srgbClr val="333333"/>
                </a:solidFill>
                <a:effectLst/>
                <a:latin typeface="Courier New" panose="02070309020205020404" pitchFamily="49" charset="0"/>
              </a:rPr>
              <a:t> false </a:t>
            </a:r>
            <a:r>
              <a:rPr lang="en-GB" b="0" i="0" dirty="0">
                <a:solidFill>
                  <a:srgbClr val="990073"/>
                </a:solidFill>
                <a:effectLst/>
                <a:latin typeface="Courier New" panose="02070309020205020404" pitchFamily="49" charset="0"/>
              </a:rPr>
              <a:t>:truthy</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a:t>
            </a:r>
            <a:r>
              <a:rPr lang="en-GB" b="0" i="0" dirty="0" err="1">
                <a:solidFill>
                  <a:srgbClr val="990073"/>
                </a:solidFill>
                <a:effectLst/>
                <a:latin typeface="Courier New" panose="02070309020205020404" pitchFamily="49" charset="0"/>
              </a:rPr>
              <a:t>falsey</a:t>
            </a:r>
            <a:r>
              <a:rPr lang="en-GB" b="0" i="0" dirty="0">
                <a:solidFill>
                  <a:srgbClr val="333333"/>
                </a:solidFill>
                <a:effectLst/>
                <a:latin typeface="Courier New" panose="02070309020205020404" pitchFamily="49" charset="0"/>
              </a:rPr>
              <a:t>) :</a:t>
            </a:r>
            <a:r>
              <a:rPr lang="en-GB" b="0" i="0" dirty="0" err="1">
                <a:solidFill>
                  <a:srgbClr val="333333"/>
                </a:solidFill>
                <a:effectLst/>
                <a:latin typeface="Courier New" panose="02070309020205020404" pitchFamily="49" charset="0"/>
              </a:rPr>
              <a:t>falsey</a:t>
            </a:r>
            <a:r>
              <a:rPr lang="en-GB" b="0" i="0" dirty="0">
                <a:solidFill>
                  <a:srgbClr val="333333"/>
                </a:solidFill>
                <a:effectLst/>
                <a:latin typeface="Courier New" panose="02070309020205020404" pitchFamily="49" charset="0"/>
              </a:rPr>
              <a:t> </a:t>
            </a:r>
          </a:p>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if</a:t>
            </a:r>
            <a:r>
              <a:rPr lang="en-GB" b="0" i="0" dirty="0">
                <a:solidFill>
                  <a:srgbClr val="333333"/>
                </a:solidFill>
                <a:effectLst/>
                <a:latin typeface="Courier New" panose="02070309020205020404" pitchFamily="49" charset="0"/>
              </a:rPr>
              <a:t> nil </a:t>
            </a:r>
            <a:r>
              <a:rPr lang="en-GB" b="0" i="0" dirty="0">
                <a:solidFill>
                  <a:srgbClr val="990073"/>
                </a:solidFill>
                <a:effectLst/>
                <a:latin typeface="Courier New" panose="02070309020205020404" pitchFamily="49" charset="0"/>
              </a:rPr>
              <a:t>:truthy</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a:t>
            </a:r>
            <a:r>
              <a:rPr lang="en-GB" b="0" i="0" dirty="0" err="1">
                <a:solidFill>
                  <a:srgbClr val="990073"/>
                </a:solidFill>
                <a:effectLst/>
                <a:latin typeface="Courier New" panose="02070309020205020404" pitchFamily="49" charset="0"/>
              </a:rPr>
              <a:t>falsey</a:t>
            </a:r>
            <a:r>
              <a:rPr lang="en-GB" b="0" i="0" dirty="0">
                <a:solidFill>
                  <a:srgbClr val="333333"/>
                </a:solidFill>
                <a:effectLst/>
                <a:latin typeface="Courier New" panose="02070309020205020404" pitchFamily="49" charset="0"/>
              </a:rPr>
              <a:t>) :</a:t>
            </a:r>
            <a:r>
              <a:rPr lang="en-GB" b="0" i="0" dirty="0" err="1">
                <a:solidFill>
                  <a:srgbClr val="333333"/>
                </a:solidFill>
                <a:effectLst/>
                <a:latin typeface="Courier New" panose="02070309020205020404" pitchFamily="49" charset="0"/>
              </a:rPr>
              <a:t>falsey</a:t>
            </a:r>
            <a:endParaRPr lang="en-PL" dirty="0"/>
          </a:p>
        </p:txBody>
      </p:sp>
    </p:spTree>
    <p:extLst>
      <p:ext uri="{BB962C8B-B14F-4D97-AF65-F5344CB8AC3E}">
        <p14:creationId xmlns:p14="http://schemas.microsoft.com/office/powerpoint/2010/main" val="1266012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dirty="0">
                <a:solidFill>
                  <a:srgbClr val="424242"/>
                </a:solidFill>
                <a:latin typeface="Open Sans" panose="020B0606030504020204" pitchFamily="34" charset="0"/>
              </a:rPr>
              <a:t>when</a:t>
            </a:r>
            <a:endParaRPr lang="en-GB" b="0" i="0" dirty="0">
              <a:solidFill>
                <a:srgbClr val="424242"/>
              </a:solidFill>
              <a:effectLst/>
              <a:latin typeface="Open Sans" panose="020B0606030504020204" pitchFamily="34" charset="0"/>
            </a:endParaRPr>
          </a:p>
        </p:txBody>
      </p:sp>
      <p:sp>
        <p:nvSpPr>
          <p:cNvPr id="4" name="TextBox 3">
            <a:extLst>
              <a:ext uri="{FF2B5EF4-FFF2-40B4-BE49-F238E27FC236}">
                <a16:creationId xmlns:a16="http://schemas.microsoft.com/office/drawing/2014/main" id="{269DCC6D-076B-E4B6-6221-97D3202B5F79}"/>
              </a:ext>
            </a:extLst>
          </p:cNvPr>
          <p:cNvSpPr txBox="1"/>
          <p:nvPr/>
        </p:nvSpPr>
        <p:spPr>
          <a:xfrm>
            <a:off x="433940" y="2108813"/>
            <a:ext cx="8594314" cy="646331"/>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when</a:t>
            </a:r>
            <a:r>
              <a:rPr lang="en-GB" b="0" i="0" dirty="0">
                <a:solidFill>
                  <a:srgbClr val="333333"/>
                </a:solidFill>
                <a:effectLst/>
                <a:latin typeface="Courier New" panose="02070309020205020404" pitchFamily="49" charset="0"/>
              </a:rPr>
              <a:t> (</a:t>
            </a:r>
            <a:r>
              <a:rPr lang="en-GB" b="0" i="0" dirty="0">
                <a:solidFill>
                  <a:srgbClr val="CC55CA"/>
                </a:solidFill>
                <a:effectLst/>
                <a:latin typeface="Courier New" panose="02070309020205020404" pitchFamily="49" charset="0"/>
              </a:rPr>
              <a:t>neg?</a:t>
            </a:r>
            <a:r>
              <a:rPr lang="en-GB" b="0" i="0" dirty="0">
                <a:solidFill>
                  <a:srgbClr val="333333"/>
                </a:solidFill>
                <a:effectLst/>
                <a:latin typeface="Courier New" panose="02070309020205020404" pitchFamily="49" charset="0"/>
              </a:rPr>
              <a:t> x) </a:t>
            </a:r>
            <a:endParaRPr lang="en-GB" dirty="0">
              <a:solidFill>
                <a:srgbClr val="333333"/>
              </a:solidFill>
              <a:latin typeface="Courier New" panose="02070309020205020404" pitchFamily="49" charset="0"/>
            </a:endParaRPr>
          </a:p>
          <a:p>
            <a:r>
              <a:rPr lang="en-GB" b="0" i="0" dirty="0">
                <a:solidFill>
                  <a:srgbClr val="333333"/>
                </a:solidFill>
                <a:effectLst/>
                <a:latin typeface="Courier New" panose="02070309020205020404" pitchFamily="49" charset="0"/>
              </a:rPr>
              <a:t>  (</a:t>
            </a:r>
            <a:r>
              <a:rPr lang="en-GB" b="0" i="0" dirty="0">
                <a:solidFill>
                  <a:srgbClr val="CC55CA"/>
                </a:solidFill>
                <a:effectLst/>
                <a:latin typeface="Courier New" panose="02070309020205020404" pitchFamily="49" charset="0"/>
              </a:rPr>
              <a:t>throw</a:t>
            </a:r>
            <a:r>
              <a:rPr lang="en-GB" b="0" i="0" dirty="0">
                <a:solidFill>
                  <a:srgbClr val="333333"/>
                </a:solidFill>
                <a:effectLst/>
                <a:latin typeface="Courier New" panose="02070309020205020404" pitchFamily="49" charset="0"/>
              </a:rPr>
              <a:t> (</a:t>
            </a:r>
            <a:r>
              <a:rPr lang="en-GB" b="0" i="0" dirty="0" err="1">
                <a:solidFill>
                  <a:srgbClr val="CC55CA"/>
                </a:solidFill>
                <a:effectLst/>
                <a:latin typeface="Courier New" panose="02070309020205020404" pitchFamily="49" charset="0"/>
              </a:rPr>
              <a:t>RuntimeException</a:t>
            </a:r>
            <a:r>
              <a:rPr lang="en-GB" dirty="0">
                <a:solidFill>
                  <a:srgbClr val="CC55CA"/>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str</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"x must be positive: "</a:t>
            </a:r>
            <a:r>
              <a:rPr lang="en-GB" b="0" i="0" dirty="0">
                <a:solidFill>
                  <a:srgbClr val="333333"/>
                </a:solidFill>
                <a:effectLst/>
                <a:latin typeface="Courier New" panose="02070309020205020404" pitchFamily="49" charset="0"/>
              </a:rPr>
              <a:t> x))))</a:t>
            </a:r>
            <a:endParaRPr lang="en-PL" dirty="0"/>
          </a:p>
        </p:txBody>
      </p:sp>
      <p:sp>
        <p:nvSpPr>
          <p:cNvPr id="7" name="TextBox 6">
            <a:extLst>
              <a:ext uri="{FF2B5EF4-FFF2-40B4-BE49-F238E27FC236}">
                <a16:creationId xmlns:a16="http://schemas.microsoft.com/office/drawing/2014/main" id="{4A386E95-142D-B7DB-A1C8-4D12F3B27E55}"/>
              </a:ext>
            </a:extLst>
          </p:cNvPr>
          <p:cNvSpPr txBox="1"/>
          <p:nvPr/>
        </p:nvSpPr>
        <p:spPr>
          <a:xfrm>
            <a:off x="193700" y="2832067"/>
            <a:ext cx="6097162" cy="369332"/>
          </a:xfrm>
          <a:prstGeom prst="rect">
            <a:avLst/>
          </a:prstGeom>
          <a:noFill/>
        </p:spPr>
        <p:txBody>
          <a:bodyPr wrap="square">
            <a:spAutoFit/>
          </a:bodyPr>
          <a:lstStyle/>
          <a:p>
            <a:pPr algn="l"/>
            <a:r>
              <a:rPr lang="en-GB" dirty="0" err="1">
                <a:solidFill>
                  <a:srgbClr val="424242"/>
                </a:solidFill>
                <a:latin typeface="Open Sans" panose="020B0606030504020204" pitchFamily="34" charset="0"/>
              </a:rPr>
              <a:t>cond</a:t>
            </a:r>
            <a:endParaRPr lang="en-GB" b="0" i="0" dirty="0">
              <a:solidFill>
                <a:srgbClr val="424242"/>
              </a:solidFill>
              <a:effectLst/>
              <a:latin typeface="Open Sans" panose="020B0606030504020204" pitchFamily="34" charset="0"/>
            </a:endParaRPr>
          </a:p>
        </p:txBody>
      </p:sp>
      <p:sp>
        <p:nvSpPr>
          <p:cNvPr id="10" name="TextBox 9">
            <a:extLst>
              <a:ext uri="{FF2B5EF4-FFF2-40B4-BE49-F238E27FC236}">
                <a16:creationId xmlns:a16="http://schemas.microsoft.com/office/drawing/2014/main" id="{5EBB6EA6-2F6E-41A6-C796-7AD38805F806}"/>
              </a:ext>
            </a:extLst>
          </p:cNvPr>
          <p:cNvSpPr txBox="1"/>
          <p:nvPr/>
        </p:nvSpPr>
        <p:spPr>
          <a:xfrm>
            <a:off x="433939" y="3314529"/>
            <a:ext cx="8594313" cy="1477328"/>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let</a:t>
            </a:r>
            <a:r>
              <a:rPr lang="en-GB" b="0" i="0" dirty="0">
                <a:solidFill>
                  <a:srgbClr val="333333"/>
                </a:solidFill>
                <a:effectLst/>
                <a:latin typeface="Courier New" panose="02070309020205020404" pitchFamily="49" charset="0"/>
              </a:rPr>
              <a:t> [x </a:t>
            </a:r>
            <a:r>
              <a:rPr lang="en-GB" b="0" i="0" dirty="0">
                <a:solidFill>
                  <a:srgbClr val="143DFB"/>
                </a:solidFill>
                <a:effectLst/>
                <a:latin typeface="Courier New" panose="02070309020205020404" pitchFamily="49" charset="0"/>
              </a:rPr>
              <a:t>11</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err="1">
                <a:solidFill>
                  <a:srgbClr val="CC55CA"/>
                </a:solidFill>
                <a:effectLst/>
                <a:latin typeface="Courier New" panose="02070309020205020404" pitchFamily="49" charset="0"/>
              </a:rPr>
              <a:t>cond</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&lt;</a:t>
            </a:r>
            <a:r>
              <a:rPr lang="en-GB" b="0" i="0" dirty="0">
                <a:solidFill>
                  <a:srgbClr val="333333"/>
                </a:solidFill>
                <a:effectLst/>
                <a:latin typeface="Courier New" panose="02070309020205020404" pitchFamily="49" charset="0"/>
              </a:rPr>
              <a:t> x </a:t>
            </a:r>
            <a:r>
              <a:rPr lang="en-GB" b="0" i="0" dirty="0">
                <a:solidFill>
                  <a:srgbClr val="143DFB"/>
                </a:solidFill>
                <a:effectLst/>
                <a:latin typeface="Courier New" panose="02070309020205020404" pitchFamily="49" charset="0"/>
              </a:rPr>
              <a:t>2</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"x is less than 2"</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&lt;</a:t>
            </a:r>
            <a:r>
              <a:rPr lang="en-GB" b="0" i="0" dirty="0">
                <a:solidFill>
                  <a:srgbClr val="333333"/>
                </a:solidFill>
                <a:effectLst/>
                <a:latin typeface="Courier New" panose="02070309020205020404" pitchFamily="49" charset="0"/>
              </a:rPr>
              <a:t> x </a:t>
            </a:r>
            <a:r>
              <a:rPr lang="en-GB" b="0" i="0" dirty="0">
                <a:solidFill>
                  <a:srgbClr val="143DFB"/>
                </a:solidFill>
                <a:effectLst/>
                <a:latin typeface="Courier New" panose="02070309020205020404" pitchFamily="49" charset="0"/>
              </a:rPr>
              <a:t>10</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"x is less than 10"</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990073"/>
                </a:solidFill>
                <a:effectLst/>
                <a:latin typeface="Courier New" panose="02070309020205020404" pitchFamily="49" charset="0"/>
              </a:rPr>
              <a:t>:else</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"x is greater than or equal to 10"</a:t>
            </a:r>
            <a:r>
              <a:rPr lang="en-GB" b="0" i="0" dirty="0">
                <a:solidFill>
                  <a:srgbClr val="333333"/>
                </a:solidFill>
                <a:effectLst/>
                <a:latin typeface="Courier New" panose="02070309020205020404" pitchFamily="49" charset="0"/>
              </a:rPr>
              <a:t>))</a:t>
            </a:r>
            <a:endParaRPr lang="en-PL" dirty="0"/>
          </a:p>
        </p:txBody>
      </p:sp>
      <p:sp>
        <p:nvSpPr>
          <p:cNvPr id="11" name="TextBox 10">
            <a:extLst>
              <a:ext uri="{FF2B5EF4-FFF2-40B4-BE49-F238E27FC236}">
                <a16:creationId xmlns:a16="http://schemas.microsoft.com/office/drawing/2014/main" id="{5D064AE5-611A-A112-E0A3-BBC8FCDE3323}"/>
              </a:ext>
            </a:extLst>
          </p:cNvPr>
          <p:cNvSpPr txBox="1"/>
          <p:nvPr/>
        </p:nvSpPr>
        <p:spPr>
          <a:xfrm>
            <a:off x="193700" y="4791857"/>
            <a:ext cx="6097162" cy="369332"/>
          </a:xfrm>
          <a:prstGeom prst="rect">
            <a:avLst/>
          </a:prstGeom>
          <a:noFill/>
        </p:spPr>
        <p:txBody>
          <a:bodyPr wrap="square">
            <a:spAutoFit/>
          </a:bodyPr>
          <a:lstStyle/>
          <a:p>
            <a:pPr algn="l"/>
            <a:r>
              <a:rPr lang="en-GB" dirty="0">
                <a:solidFill>
                  <a:srgbClr val="424242"/>
                </a:solidFill>
                <a:latin typeface="Open Sans" panose="020B0606030504020204" pitchFamily="34" charset="0"/>
              </a:rPr>
              <a:t>case</a:t>
            </a:r>
            <a:endParaRPr lang="en-GB" b="0" i="0" dirty="0">
              <a:solidFill>
                <a:srgbClr val="424242"/>
              </a:solidFill>
              <a:effectLst/>
              <a:latin typeface="Open Sans" panose="020B0606030504020204" pitchFamily="34" charset="0"/>
            </a:endParaRPr>
          </a:p>
        </p:txBody>
      </p:sp>
      <p:sp>
        <p:nvSpPr>
          <p:cNvPr id="13" name="TextBox 12">
            <a:extLst>
              <a:ext uri="{FF2B5EF4-FFF2-40B4-BE49-F238E27FC236}">
                <a16:creationId xmlns:a16="http://schemas.microsoft.com/office/drawing/2014/main" id="{BBAF0FE3-F26D-33BA-3708-B7B91B7676CF}"/>
              </a:ext>
            </a:extLst>
          </p:cNvPr>
          <p:cNvSpPr txBox="1"/>
          <p:nvPr/>
        </p:nvSpPr>
        <p:spPr>
          <a:xfrm>
            <a:off x="433939" y="5229536"/>
            <a:ext cx="8594312" cy="1477328"/>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1" i="0" dirty="0" err="1">
                <a:solidFill>
                  <a:srgbClr val="990073"/>
                </a:solidFill>
                <a:effectLst/>
                <a:latin typeface="Courier New" panose="02070309020205020404" pitchFamily="49" charset="0"/>
              </a:rPr>
              <a:t>defn</a:t>
            </a:r>
            <a:r>
              <a:rPr lang="en-GB" b="0" i="0" dirty="0">
                <a:solidFill>
                  <a:srgbClr val="333333"/>
                </a:solidFill>
                <a:effectLst/>
                <a:latin typeface="Courier New" panose="02070309020205020404" pitchFamily="49" charset="0"/>
              </a:rPr>
              <a:t> </a:t>
            </a:r>
            <a:r>
              <a:rPr lang="en-GB" b="1" i="0" dirty="0">
                <a:solidFill>
                  <a:srgbClr val="990000"/>
                </a:solidFill>
                <a:effectLst/>
                <a:latin typeface="Courier New" panose="02070309020205020404" pitchFamily="49" charset="0"/>
              </a:rPr>
              <a:t>foo</a:t>
            </a:r>
            <a:r>
              <a:rPr lang="en-GB" b="0" i="0" dirty="0">
                <a:solidFill>
                  <a:srgbClr val="333333"/>
                </a:solidFill>
                <a:effectLst/>
                <a:latin typeface="Courier New" panose="02070309020205020404" pitchFamily="49" charset="0"/>
              </a:rPr>
              <a:t> [x]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(case x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5 "x is 5"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10 "x is 10"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"x isn't 5 or 10"))</a:t>
            </a:r>
            <a:endParaRPr lang="en-PL" dirty="0"/>
          </a:p>
        </p:txBody>
      </p:sp>
    </p:spTree>
    <p:extLst>
      <p:ext uri="{BB962C8B-B14F-4D97-AF65-F5344CB8AC3E}">
        <p14:creationId xmlns:p14="http://schemas.microsoft.com/office/powerpoint/2010/main" val="1275432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dirty="0" err="1">
                <a:solidFill>
                  <a:srgbClr val="424242"/>
                </a:solidFill>
                <a:latin typeface="Open Sans" panose="020B0606030504020204" pitchFamily="34" charset="0"/>
              </a:rPr>
              <a:t>dotimes</a:t>
            </a:r>
            <a:endParaRPr lang="en-GB" b="0" i="0" dirty="0">
              <a:solidFill>
                <a:srgbClr val="424242"/>
              </a:solidFill>
              <a:effectLst/>
              <a:latin typeface="Open Sans" panose="020B0606030504020204" pitchFamily="34" charset="0"/>
            </a:endParaRPr>
          </a:p>
        </p:txBody>
      </p:sp>
      <p:sp>
        <p:nvSpPr>
          <p:cNvPr id="5" name="TextBox 4">
            <a:extLst>
              <a:ext uri="{FF2B5EF4-FFF2-40B4-BE49-F238E27FC236}">
                <a16:creationId xmlns:a16="http://schemas.microsoft.com/office/drawing/2014/main" id="{544AB716-0BC0-65BF-0FCC-9DD1EBE6FB4E}"/>
              </a:ext>
            </a:extLst>
          </p:cNvPr>
          <p:cNvSpPr txBox="1"/>
          <p:nvPr/>
        </p:nvSpPr>
        <p:spPr>
          <a:xfrm>
            <a:off x="331559" y="1997796"/>
            <a:ext cx="6097162" cy="646331"/>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err="1">
                <a:solidFill>
                  <a:srgbClr val="CC55CA"/>
                </a:solidFill>
                <a:effectLst/>
                <a:latin typeface="Courier New" panose="02070309020205020404" pitchFamily="49" charset="0"/>
              </a:rPr>
              <a:t>dotimes</a:t>
            </a:r>
            <a:r>
              <a:rPr lang="en-GB" b="0" i="0" dirty="0">
                <a:solidFill>
                  <a:srgbClr val="333333"/>
                </a:solidFill>
                <a:effectLst/>
                <a:latin typeface="Courier New" panose="02070309020205020404" pitchFamily="49" charset="0"/>
              </a:rPr>
              <a:t> [</a:t>
            </a:r>
            <a:r>
              <a:rPr lang="en-GB" b="0" i="0" dirty="0" err="1">
                <a:solidFill>
                  <a:srgbClr val="333333"/>
                </a:solidFill>
                <a:effectLst/>
                <a:latin typeface="Courier New" panose="02070309020205020404" pitchFamily="49" charset="0"/>
              </a:rPr>
              <a:t>i</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3</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err="1">
                <a:solidFill>
                  <a:srgbClr val="CC55CA"/>
                </a:solidFill>
                <a:effectLst/>
                <a:latin typeface="Courier New" panose="02070309020205020404" pitchFamily="49" charset="0"/>
              </a:rPr>
              <a:t>println</a:t>
            </a:r>
            <a:r>
              <a:rPr lang="en-GB" b="0" i="0" dirty="0">
                <a:solidFill>
                  <a:srgbClr val="333333"/>
                </a:solidFill>
                <a:effectLst/>
                <a:latin typeface="Courier New" panose="02070309020205020404" pitchFamily="49" charset="0"/>
              </a:rPr>
              <a:t> </a:t>
            </a:r>
            <a:r>
              <a:rPr lang="en-GB" b="0" i="0" dirty="0" err="1">
                <a:solidFill>
                  <a:srgbClr val="333333"/>
                </a:solidFill>
                <a:effectLst/>
                <a:latin typeface="Courier New" panose="02070309020205020404" pitchFamily="49" charset="0"/>
              </a:rPr>
              <a:t>i</a:t>
            </a:r>
            <a:r>
              <a:rPr lang="en-GB" b="0" i="0" dirty="0">
                <a:solidFill>
                  <a:srgbClr val="333333"/>
                </a:solidFill>
                <a:effectLst/>
                <a:latin typeface="Courier New" panose="02070309020205020404" pitchFamily="49" charset="0"/>
              </a:rPr>
              <a:t>))</a:t>
            </a:r>
            <a:endParaRPr lang="en-PL" dirty="0"/>
          </a:p>
        </p:txBody>
      </p:sp>
      <p:sp>
        <p:nvSpPr>
          <p:cNvPr id="8" name="TextBox 7">
            <a:extLst>
              <a:ext uri="{FF2B5EF4-FFF2-40B4-BE49-F238E27FC236}">
                <a16:creationId xmlns:a16="http://schemas.microsoft.com/office/drawing/2014/main" id="{C6573E0F-9185-80B0-B6BD-1B5E5EB3D208}"/>
              </a:ext>
            </a:extLst>
          </p:cNvPr>
          <p:cNvSpPr txBox="1"/>
          <p:nvPr/>
        </p:nvSpPr>
        <p:spPr>
          <a:xfrm>
            <a:off x="193700" y="2638079"/>
            <a:ext cx="6097162" cy="369332"/>
          </a:xfrm>
          <a:prstGeom prst="rect">
            <a:avLst/>
          </a:prstGeom>
          <a:noFill/>
        </p:spPr>
        <p:txBody>
          <a:bodyPr wrap="square">
            <a:spAutoFit/>
          </a:bodyPr>
          <a:lstStyle/>
          <a:p>
            <a:pPr algn="l"/>
            <a:r>
              <a:rPr lang="en-GB" dirty="0" err="1">
                <a:solidFill>
                  <a:srgbClr val="424242"/>
                </a:solidFill>
                <a:latin typeface="Open Sans" panose="020B0606030504020204" pitchFamily="34" charset="0"/>
              </a:rPr>
              <a:t>doseq</a:t>
            </a:r>
            <a:endParaRPr lang="en-GB" b="0" i="0" dirty="0">
              <a:solidFill>
                <a:srgbClr val="424242"/>
              </a:solidFill>
              <a:effectLst/>
              <a:latin typeface="Open Sans" panose="020B0606030504020204" pitchFamily="34" charset="0"/>
            </a:endParaRPr>
          </a:p>
        </p:txBody>
      </p:sp>
      <p:sp>
        <p:nvSpPr>
          <p:cNvPr id="12" name="TextBox 11">
            <a:extLst>
              <a:ext uri="{FF2B5EF4-FFF2-40B4-BE49-F238E27FC236}">
                <a16:creationId xmlns:a16="http://schemas.microsoft.com/office/drawing/2014/main" id="{51A865FB-E3E9-9221-263B-DCE0F82FE189}"/>
              </a:ext>
            </a:extLst>
          </p:cNvPr>
          <p:cNvSpPr txBox="1"/>
          <p:nvPr/>
        </p:nvSpPr>
        <p:spPr>
          <a:xfrm>
            <a:off x="331559" y="3105834"/>
            <a:ext cx="6097162" cy="646331"/>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err="1">
                <a:solidFill>
                  <a:srgbClr val="CC55CA"/>
                </a:solidFill>
                <a:effectLst/>
                <a:latin typeface="Courier New" panose="02070309020205020404" pitchFamily="49" charset="0"/>
              </a:rPr>
              <a:t>doseq</a:t>
            </a:r>
            <a:r>
              <a:rPr lang="en-GB" b="0" i="0" dirty="0">
                <a:solidFill>
                  <a:srgbClr val="333333"/>
                </a:solidFill>
                <a:effectLst/>
                <a:latin typeface="Courier New" panose="02070309020205020404" pitchFamily="49" charset="0"/>
              </a:rPr>
              <a:t> [n (</a:t>
            </a:r>
            <a:r>
              <a:rPr lang="en-GB" b="0" i="0" dirty="0">
                <a:solidFill>
                  <a:srgbClr val="CC55CA"/>
                </a:solidFill>
                <a:effectLst/>
                <a:latin typeface="Courier New" panose="02070309020205020404" pitchFamily="49" charset="0"/>
              </a:rPr>
              <a:t>range</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3</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err="1">
                <a:solidFill>
                  <a:srgbClr val="333333"/>
                </a:solidFill>
                <a:effectLst/>
                <a:latin typeface="Courier New" panose="02070309020205020404" pitchFamily="49" charset="0"/>
              </a:rPr>
              <a:t>println</a:t>
            </a:r>
            <a:r>
              <a:rPr lang="en-GB" b="0" i="0" dirty="0">
                <a:solidFill>
                  <a:srgbClr val="333333"/>
                </a:solidFill>
                <a:effectLst/>
                <a:latin typeface="Courier New" panose="02070309020205020404" pitchFamily="49" charset="0"/>
              </a:rPr>
              <a:t> n))</a:t>
            </a:r>
            <a:endParaRPr lang="en-PL" dirty="0"/>
          </a:p>
        </p:txBody>
      </p:sp>
      <p:sp>
        <p:nvSpPr>
          <p:cNvPr id="16" name="TextBox 15">
            <a:extLst>
              <a:ext uri="{FF2B5EF4-FFF2-40B4-BE49-F238E27FC236}">
                <a16:creationId xmlns:a16="http://schemas.microsoft.com/office/drawing/2014/main" id="{D1117BA3-1D78-F20C-68B2-2626E7DD1BA8}"/>
              </a:ext>
            </a:extLst>
          </p:cNvPr>
          <p:cNvSpPr txBox="1"/>
          <p:nvPr/>
        </p:nvSpPr>
        <p:spPr>
          <a:xfrm>
            <a:off x="331559" y="4039504"/>
            <a:ext cx="6097162" cy="923330"/>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err="1">
                <a:solidFill>
                  <a:srgbClr val="CC55CA"/>
                </a:solidFill>
                <a:effectLst/>
                <a:latin typeface="Courier New" panose="02070309020205020404" pitchFamily="49" charset="0"/>
              </a:rPr>
              <a:t>doseq</a:t>
            </a:r>
            <a:r>
              <a:rPr lang="en-GB" b="0" i="0" dirty="0">
                <a:solidFill>
                  <a:srgbClr val="333333"/>
                </a:solidFill>
                <a:effectLst/>
                <a:latin typeface="Courier New" panose="02070309020205020404" pitchFamily="49" charset="0"/>
              </a:rPr>
              <a:t> [letter [</a:t>
            </a:r>
            <a:r>
              <a:rPr lang="en-GB" b="0" i="0" dirty="0">
                <a:solidFill>
                  <a:srgbClr val="990073"/>
                </a:solidFill>
                <a:effectLst/>
                <a:latin typeface="Courier New" panose="02070309020205020404" pitchFamily="49" charset="0"/>
              </a:rPr>
              <a:t>:a</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:b</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number (range 3)] </a:t>
            </a:r>
            <a:endParaRPr lang="en-GB" dirty="0">
              <a:solidFill>
                <a:srgbClr val="333333"/>
              </a:solidFill>
              <a:latin typeface="Courier New" panose="02070309020205020404" pitchFamily="49" charset="0"/>
            </a:endParaRPr>
          </a:p>
          <a:p>
            <a:r>
              <a:rPr lang="en-GB" b="0" i="0" dirty="0">
                <a:solidFill>
                  <a:srgbClr val="333333"/>
                </a:solidFill>
                <a:effectLst/>
                <a:latin typeface="Courier New" panose="02070309020205020404" pitchFamily="49" charset="0"/>
              </a:rPr>
              <a:t>  (prn [letter number]))</a:t>
            </a:r>
            <a:endParaRPr lang="en-PL" dirty="0"/>
          </a:p>
        </p:txBody>
      </p:sp>
      <p:sp>
        <p:nvSpPr>
          <p:cNvPr id="17" name="TextBox 16">
            <a:extLst>
              <a:ext uri="{FF2B5EF4-FFF2-40B4-BE49-F238E27FC236}">
                <a16:creationId xmlns:a16="http://schemas.microsoft.com/office/drawing/2014/main" id="{B4D2028B-5CB4-82D1-62B8-F9C8BE21D252}"/>
              </a:ext>
            </a:extLst>
          </p:cNvPr>
          <p:cNvSpPr txBox="1"/>
          <p:nvPr/>
        </p:nvSpPr>
        <p:spPr>
          <a:xfrm>
            <a:off x="193700" y="5146409"/>
            <a:ext cx="6097162" cy="369332"/>
          </a:xfrm>
          <a:prstGeom prst="rect">
            <a:avLst/>
          </a:prstGeom>
          <a:noFill/>
        </p:spPr>
        <p:txBody>
          <a:bodyPr wrap="square">
            <a:spAutoFit/>
          </a:bodyPr>
          <a:lstStyle/>
          <a:p>
            <a:pPr algn="l"/>
            <a:r>
              <a:rPr lang="en-GB" dirty="0">
                <a:solidFill>
                  <a:srgbClr val="424242"/>
                </a:solidFill>
                <a:latin typeface="Open Sans" panose="020B0606030504020204" pitchFamily="34" charset="0"/>
              </a:rPr>
              <a:t>for</a:t>
            </a:r>
            <a:endParaRPr lang="en-GB" b="0" i="0" dirty="0">
              <a:solidFill>
                <a:srgbClr val="424242"/>
              </a:solidFill>
              <a:effectLst/>
              <a:latin typeface="Open Sans" panose="020B0606030504020204" pitchFamily="34" charset="0"/>
            </a:endParaRPr>
          </a:p>
        </p:txBody>
      </p:sp>
      <p:sp>
        <p:nvSpPr>
          <p:cNvPr id="19" name="TextBox 18">
            <a:extLst>
              <a:ext uri="{FF2B5EF4-FFF2-40B4-BE49-F238E27FC236}">
                <a16:creationId xmlns:a16="http://schemas.microsoft.com/office/drawing/2014/main" id="{7EB02085-13E6-8642-C5D3-5A0120F044F8}"/>
              </a:ext>
            </a:extLst>
          </p:cNvPr>
          <p:cNvSpPr txBox="1"/>
          <p:nvPr/>
        </p:nvSpPr>
        <p:spPr>
          <a:xfrm>
            <a:off x="331559" y="5602163"/>
            <a:ext cx="6097162" cy="923330"/>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for</a:t>
            </a:r>
            <a:r>
              <a:rPr lang="en-GB" b="0" i="0" dirty="0">
                <a:solidFill>
                  <a:srgbClr val="333333"/>
                </a:solidFill>
                <a:effectLst/>
                <a:latin typeface="Courier New" panose="02070309020205020404" pitchFamily="49" charset="0"/>
              </a:rPr>
              <a:t> [letter [</a:t>
            </a:r>
            <a:r>
              <a:rPr lang="en-GB" b="0" i="0" dirty="0">
                <a:solidFill>
                  <a:srgbClr val="990073"/>
                </a:solidFill>
                <a:effectLst/>
                <a:latin typeface="Courier New" panose="02070309020205020404" pitchFamily="49" charset="0"/>
              </a:rPr>
              <a:t>:a</a:t>
            </a:r>
            <a:r>
              <a:rPr lang="en-GB" b="0" i="0" dirty="0">
                <a:solidFill>
                  <a:srgbClr val="333333"/>
                </a:solidFill>
                <a:effectLst/>
                <a:latin typeface="Courier New" panose="02070309020205020404" pitchFamily="49" charset="0"/>
              </a:rPr>
              <a:t> </a:t>
            </a:r>
            <a:r>
              <a:rPr lang="en-GB" b="0" i="0" dirty="0">
                <a:solidFill>
                  <a:srgbClr val="990073"/>
                </a:solidFill>
                <a:effectLst/>
                <a:latin typeface="Courier New" panose="02070309020205020404" pitchFamily="49" charset="0"/>
              </a:rPr>
              <a:t>:b</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number (range 3)]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[letter number])</a:t>
            </a:r>
            <a:endParaRPr lang="en-PL" dirty="0"/>
          </a:p>
        </p:txBody>
      </p:sp>
    </p:spTree>
    <p:extLst>
      <p:ext uri="{BB962C8B-B14F-4D97-AF65-F5344CB8AC3E}">
        <p14:creationId xmlns:p14="http://schemas.microsoft.com/office/powerpoint/2010/main" val="155162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b="0" i="0" dirty="0">
                <a:solidFill>
                  <a:srgbClr val="424242"/>
                </a:solidFill>
                <a:effectLst/>
                <a:latin typeface="Open Sans" panose="020B0606030504020204" pitchFamily="34" charset="0"/>
              </a:rPr>
              <a:t>excepti</a:t>
            </a:r>
            <a:r>
              <a:rPr lang="en-GB" dirty="0">
                <a:solidFill>
                  <a:srgbClr val="424242"/>
                </a:solidFill>
                <a:latin typeface="Open Sans" panose="020B0606030504020204" pitchFamily="34" charset="0"/>
              </a:rPr>
              <a:t>ons</a:t>
            </a:r>
            <a:endParaRPr lang="en-GB" b="0" i="0" dirty="0">
              <a:solidFill>
                <a:srgbClr val="424242"/>
              </a:solidFill>
              <a:effectLst/>
              <a:latin typeface="Open Sans" panose="020B0606030504020204" pitchFamily="34" charset="0"/>
            </a:endParaRPr>
          </a:p>
        </p:txBody>
      </p:sp>
      <p:sp>
        <p:nvSpPr>
          <p:cNvPr id="4" name="TextBox 3">
            <a:extLst>
              <a:ext uri="{FF2B5EF4-FFF2-40B4-BE49-F238E27FC236}">
                <a16:creationId xmlns:a16="http://schemas.microsoft.com/office/drawing/2014/main" id="{8A69984C-D557-F528-B1EF-170E2C380E3F}"/>
              </a:ext>
            </a:extLst>
          </p:cNvPr>
          <p:cNvSpPr txBox="1"/>
          <p:nvPr/>
        </p:nvSpPr>
        <p:spPr>
          <a:xfrm>
            <a:off x="349591" y="2237971"/>
            <a:ext cx="6097162" cy="1477328"/>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try</a:t>
            </a:r>
            <a:r>
              <a:rPr lang="en-GB" b="0" i="0" dirty="0">
                <a:solidFill>
                  <a:srgbClr val="333333"/>
                </a:solidFill>
                <a:effectLst/>
                <a:latin typeface="Courier New" panose="02070309020205020404" pitchFamily="49" charset="0"/>
              </a:rPr>
              <a:t> (/ </a:t>
            </a:r>
            <a:r>
              <a:rPr lang="en-GB" b="0" i="0" dirty="0">
                <a:solidFill>
                  <a:srgbClr val="143DFB"/>
                </a:solidFill>
                <a:effectLst/>
                <a:latin typeface="Courier New" panose="02070309020205020404" pitchFamily="49" charset="0"/>
              </a:rPr>
              <a:t>2</a:t>
            </a:r>
            <a:r>
              <a:rPr lang="en-GB" b="0" i="0" dirty="0">
                <a:solidFill>
                  <a:srgbClr val="333333"/>
                </a:solidFill>
                <a:effectLst/>
                <a:latin typeface="Courier New" panose="02070309020205020404" pitchFamily="49" charset="0"/>
              </a:rPr>
              <a:t> </a:t>
            </a:r>
            <a:r>
              <a:rPr lang="en-GB" b="0" i="0" dirty="0">
                <a:solidFill>
                  <a:srgbClr val="143DFB"/>
                </a:solidFill>
                <a:effectLst/>
                <a:latin typeface="Courier New" panose="02070309020205020404" pitchFamily="49" charset="0"/>
              </a:rPr>
              <a:t>1</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catch</a:t>
            </a:r>
            <a:r>
              <a:rPr lang="en-GB" b="0" i="0" dirty="0">
                <a:solidFill>
                  <a:srgbClr val="333333"/>
                </a:solidFill>
                <a:effectLst/>
                <a:latin typeface="Courier New" panose="02070309020205020404" pitchFamily="49" charset="0"/>
              </a:rPr>
              <a:t> </a:t>
            </a:r>
            <a:r>
              <a:rPr lang="en-GB" b="0" i="0" dirty="0" err="1">
                <a:solidFill>
                  <a:srgbClr val="333333"/>
                </a:solidFill>
                <a:effectLst/>
                <a:latin typeface="Courier New" panose="02070309020205020404" pitchFamily="49" charset="0"/>
              </a:rPr>
              <a:t>ArithmeticException</a:t>
            </a:r>
            <a:r>
              <a:rPr lang="en-GB" b="0" i="0" dirty="0">
                <a:solidFill>
                  <a:srgbClr val="333333"/>
                </a:solidFill>
                <a:effectLst/>
                <a:latin typeface="Courier New" panose="02070309020205020404" pitchFamily="49" charset="0"/>
              </a:rPr>
              <a:t> e </a:t>
            </a:r>
          </a:p>
          <a:p>
            <a:r>
              <a:rPr lang="en-GB" dirty="0">
                <a:solidFill>
                  <a:srgbClr val="333333"/>
                </a:solidFill>
                <a:latin typeface="Courier New" panose="02070309020205020404" pitchFamily="49" charset="0"/>
              </a:rPr>
              <a:t>    </a:t>
            </a:r>
            <a:r>
              <a:rPr lang="en-GB" b="0" i="0" dirty="0">
                <a:solidFill>
                  <a:srgbClr val="00A67A"/>
                </a:solidFill>
                <a:effectLst/>
                <a:latin typeface="Courier New" panose="02070309020205020404" pitchFamily="49" charset="0"/>
              </a:rPr>
              <a:t>"divide by zero"</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finally</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err="1">
                <a:solidFill>
                  <a:srgbClr val="CC55CA"/>
                </a:solidFill>
                <a:effectLst/>
                <a:latin typeface="Courier New" panose="02070309020205020404" pitchFamily="49" charset="0"/>
              </a:rPr>
              <a:t>println</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a:t>
            </a:r>
            <a:r>
              <a:rPr lang="en-GB" b="0" i="0" dirty="0" err="1">
                <a:solidFill>
                  <a:srgbClr val="00A67A"/>
                </a:solidFill>
                <a:effectLst/>
                <a:latin typeface="Courier New" panose="02070309020205020404" pitchFamily="49" charset="0"/>
              </a:rPr>
              <a:t>cleanup</a:t>
            </a:r>
            <a:r>
              <a:rPr lang="en-GB" b="0" i="0" dirty="0">
                <a:solidFill>
                  <a:srgbClr val="00A67A"/>
                </a:solidFill>
                <a:effectLst/>
                <a:latin typeface="Courier New" panose="02070309020205020404" pitchFamily="49" charset="0"/>
              </a:rPr>
              <a:t>"</a:t>
            </a:r>
            <a:r>
              <a:rPr lang="en-GB" b="0" i="0" dirty="0">
                <a:solidFill>
                  <a:srgbClr val="333333"/>
                </a:solidFill>
                <a:effectLst/>
                <a:latin typeface="Courier New" panose="02070309020205020404" pitchFamily="49" charset="0"/>
              </a:rPr>
              <a:t>)))</a:t>
            </a:r>
            <a:endParaRPr lang="en-PL" dirty="0"/>
          </a:p>
        </p:txBody>
      </p:sp>
      <p:sp>
        <p:nvSpPr>
          <p:cNvPr id="9" name="TextBox 8">
            <a:extLst>
              <a:ext uri="{FF2B5EF4-FFF2-40B4-BE49-F238E27FC236}">
                <a16:creationId xmlns:a16="http://schemas.microsoft.com/office/drawing/2014/main" id="{A91A93A0-7E3F-905A-AB5B-4987A6F4E1B7}"/>
              </a:ext>
            </a:extLst>
          </p:cNvPr>
          <p:cNvSpPr txBox="1"/>
          <p:nvPr/>
        </p:nvSpPr>
        <p:spPr>
          <a:xfrm>
            <a:off x="300729" y="3955474"/>
            <a:ext cx="7056351" cy="923330"/>
          </a:xfrm>
          <a:prstGeom prst="rect">
            <a:avLst/>
          </a:prstGeom>
          <a:noFill/>
        </p:spPr>
        <p:txBody>
          <a:bodyPr wrap="square">
            <a:spAutoFit/>
          </a:bodyPr>
          <a:lstStyle/>
          <a:p>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try</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throw</a:t>
            </a:r>
            <a:r>
              <a:rPr lang="en-GB" b="0" i="0" dirty="0">
                <a:solidFill>
                  <a:srgbClr val="333333"/>
                </a:solidFill>
                <a:effectLst/>
                <a:latin typeface="Courier New" panose="02070309020205020404" pitchFamily="49" charset="0"/>
              </a:rPr>
              <a:t> (</a:t>
            </a:r>
            <a:r>
              <a:rPr lang="en-GB" b="0" i="0" dirty="0">
                <a:solidFill>
                  <a:srgbClr val="CC55CA"/>
                </a:solidFill>
                <a:effectLst/>
                <a:latin typeface="Courier New" panose="02070309020205020404" pitchFamily="49" charset="0"/>
              </a:rPr>
              <a:t>Exception.</a:t>
            </a:r>
            <a:r>
              <a:rPr lang="en-GB" b="0" i="0" dirty="0">
                <a:solidFill>
                  <a:srgbClr val="333333"/>
                </a:solidFill>
                <a:effectLst/>
                <a:latin typeface="Courier New" panose="02070309020205020404" pitchFamily="49" charset="0"/>
              </a:rPr>
              <a:t> </a:t>
            </a:r>
            <a:r>
              <a:rPr lang="en-GB" b="0" i="0" dirty="0">
                <a:solidFill>
                  <a:srgbClr val="00A67A"/>
                </a:solidFill>
                <a:effectLst/>
                <a:latin typeface="Courier New" panose="02070309020205020404" pitchFamily="49" charset="0"/>
              </a:rPr>
              <a:t>"something went wrong"</a:t>
            </a:r>
            <a:r>
              <a:rPr lang="en-GB" b="0" i="0" dirty="0">
                <a:solidFill>
                  <a:srgbClr val="333333"/>
                </a:solidFill>
                <a:effectLst/>
                <a:latin typeface="Courier New" panose="02070309020205020404" pitchFamily="49" charset="0"/>
              </a:rPr>
              <a:t>))   </a:t>
            </a:r>
          </a:p>
          <a:p>
            <a:r>
              <a:rPr lang="en-GB" dirty="0">
                <a:solidFill>
                  <a:srgbClr val="333333"/>
                </a:solidFill>
                <a:latin typeface="Courier New" panose="02070309020205020404" pitchFamily="49" charset="0"/>
              </a:rPr>
              <a:t>  </a:t>
            </a:r>
            <a:r>
              <a:rPr lang="en-GB" b="0" i="0" dirty="0">
                <a:solidFill>
                  <a:srgbClr val="333333"/>
                </a:solidFill>
                <a:effectLst/>
                <a:latin typeface="Courier New" panose="02070309020205020404" pitchFamily="49" charset="0"/>
              </a:rPr>
              <a:t>(</a:t>
            </a:r>
            <a:r>
              <a:rPr lang="en-GB" b="0" i="0" dirty="0">
                <a:solidFill>
                  <a:srgbClr val="CC55CA"/>
                </a:solidFill>
                <a:effectLst/>
                <a:latin typeface="Courier New" panose="02070309020205020404" pitchFamily="49" charset="0"/>
              </a:rPr>
              <a:t>catch</a:t>
            </a:r>
            <a:r>
              <a:rPr lang="en-GB" b="0" i="0" dirty="0">
                <a:solidFill>
                  <a:srgbClr val="333333"/>
                </a:solidFill>
                <a:effectLst/>
                <a:latin typeface="Courier New" panose="02070309020205020404" pitchFamily="49" charset="0"/>
              </a:rPr>
              <a:t> Exception e (</a:t>
            </a:r>
            <a:r>
              <a:rPr lang="en-GB" b="0" i="0" dirty="0">
                <a:solidFill>
                  <a:srgbClr val="CC55CA"/>
                </a:solidFill>
                <a:effectLst/>
                <a:latin typeface="Courier New" panose="02070309020205020404" pitchFamily="49" charset="0"/>
              </a:rPr>
              <a:t>.</a:t>
            </a:r>
            <a:r>
              <a:rPr lang="en-GB" b="0" i="0" dirty="0" err="1">
                <a:solidFill>
                  <a:srgbClr val="CC55CA"/>
                </a:solidFill>
                <a:effectLst/>
                <a:latin typeface="Courier New" panose="02070309020205020404" pitchFamily="49" charset="0"/>
              </a:rPr>
              <a:t>getMessage</a:t>
            </a:r>
            <a:r>
              <a:rPr lang="en-GB" b="0" i="0" dirty="0">
                <a:solidFill>
                  <a:srgbClr val="333333"/>
                </a:solidFill>
                <a:effectLst/>
                <a:latin typeface="Courier New" panose="02070309020205020404" pitchFamily="49" charset="0"/>
              </a:rPr>
              <a:t> e)))</a:t>
            </a:r>
            <a:endParaRPr lang="en-PL" dirty="0"/>
          </a:p>
        </p:txBody>
      </p:sp>
    </p:spTree>
    <p:extLst>
      <p:ext uri="{BB962C8B-B14F-4D97-AF65-F5344CB8AC3E}">
        <p14:creationId xmlns:p14="http://schemas.microsoft.com/office/powerpoint/2010/main" val="357906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someone complains about too many &quot;()&quot;) : r/Clojure">
            <a:extLst>
              <a:ext uri="{FF2B5EF4-FFF2-40B4-BE49-F238E27FC236}">
                <a16:creationId xmlns:a16="http://schemas.microsoft.com/office/drawing/2014/main" id="{C62F1EB1-A1CC-23D0-F482-5E290E699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28" y="1964085"/>
            <a:ext cx="4503332" cy="4074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 descr="Clojure SVG Vector Logos - Vector Logo Zone">
            <a:extLst>
              <a:ext uri="{FF2B5EF4-FFF2-40B4-BE49-F238E27FC236}">
                <a16:creationId xmlns:a16="http://schemas.microsoft.com/office/drawing/2014/main" id="{23A3BC3F-33ED-9139-7E4C-D3A6D6891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AB22E4-19C1-8ECD-5AC6-98B5838B24E3}"/>
              </a:ext>
            </a:extLst>
          </p:cNvPr>
          <p:cNvSpPr txBox="1"/>
          <p:nvPr/>
        </p:nvSpPr>
        <p:spPr>
          <a:xfrm>
            <a:off x="3600595" y="609506"/>
            <a:ext cx="7150099" cy="584775"/>
          </a:xfrm>
          <a:prstGeom prst="rect">
            <a:avLst/>
          </a:prstGeom>
          <a:noFill/>
        </p:spPr>
        <p:txBody>
          <a:bodyPr wrap="none" rtlCol="0">
            <a:spAutoFit/>
          </a:bodyPr>
          <a:lstStyle/>
          <a:p>
            <a:r>
              <a:rPr lang="pl-PL" sz="3200" dirty="0">
                <a:solidFill>
                  <a:srgbClr val="62B132"/>
                </a:solidFill>
              </a:rPr>
              <a:t>Główny odbiorca nawiasów od 2005 roku </a:t>
            </a:r>
            <a:endParaRPr lang="en-PL" sz="3200" dirty="0">
              <a:solidFill>
                <a:srgbClr val="62B132"/>
              </a:solidFill>
            </a:endParaRPr>
          </a:p>
        </p:txBody>
      </p:sp>
      <p:pic>
        <p:nvPicPr>
          <p:cNvPr id="15" name="Picture 14" descr="A screenshot of a computer program&#10;&#10;Description automatically generated">
            <a:extLst>
              <a:ext uri="{FF2B5EF4-FFF2-40B4-BE49-F238E27FC236}">
                <a16:creationId xmlns:a16="http://schemas.microsoft.com/office/drawing/2014/main" id="{B3E2C1DB-A8F7-0146-A1CA-97C59D1D3228}"/>
              </a:ext>
            </a:extLst>
          </p:cNvPr>
          <p:cNvPicPr>
            <a:picLocks noChangeAspect="1"/>
          </p:cNvPicPr>
          <p:nvPr/>
        </p:nvPicPr>
        <p:blipFill>
          <a:blip r:embed="rId4"/>
          <a:stretch>
            <a:fillRect/>
          </a:stretch>
        </p:blipFill>
        <p:spPr>
          <a:xfrm>
            <a:off x="5535579" y="2142314"/>
            <a:ext cx="5960921" cy="35828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96302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4" name="Picture 8" descr="Java logo and symbol, meaning, history, PNG">
            <a:extLst>
              <a:ext uri="{FF2B5EF4-FFF2-40B4-BE49-F238E27FC236}">
                <a16:creationId xmlns:a16="http://schemas.microsoft.com/office/drawing/2014/main" id="{7394B6F4-1B39-3BBA-C77A-5EE6CB847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738" y="322768"/>
            <a:ext cx="1480258" cy="92516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C8CA7C-892B-2226-D6D3-25665662C37C}"/>
              </a:ext>
            </a:extLst>
          </p:cNvPr>
          <p:cNvSpPr txBox="1"/>
          <p:nvPr/>
        </p:nvSpPr>
        <p:spPr>
          <a:xfrm>
            <a:off x="193700" y="1628464"/>
            <a:ext cx="6097162" cy="369332"/>
          </a:xfrm>
          <a:prstGeom prst="rect">
            <a:avLst/>
          </a:prstGeom>
          <a:noFill/>
        </p:spPr>
        <p:txBody>
          <a:bodyPr wrap="square">
            <a:spAutoFit/>
          </a:bodyPr>
          <a:lstStyle/>
          <a:p>
            <a:pPr algn="l"/>
            <a:r>
              <a:rPr lang="en-GB" b="0" i="0" dirty="0">
                <a:solidFill>
                  <a:srgbClr val="424242"/>
                </a:solidFill>
                <a:effectLst/>
                <a:latin typeface="Open Sans" panose="020B0606030504020204" pitchFamily="34" charset="0"/>
              </a:rPr>
              <a:t>I to </a:t>
            </a:r>
            <a:r>
              <a:rPr lang="en-GB" b="0" i="0" dirty="0" err="1">
                <a:solidFill>
                  <a:srgbClr val="424242"/>
                </a:solidFill>
                <a:effectLst/>
                <a:latin typeface="Open Sans" panose="020B0606030504020204" pitchFamily="34" charset="0"/>
              </a:rPr>
              <a:t>wszystko</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na</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starym</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dobrym</a:t>
            </a:r>
            <a:r>
              <a:rPr lang="en-GB" b="0" i="0" dirty="0">
                <a:solidFill>
                  <a:srgbClr val="424242"/>
                </a:solidFill>
                <a:effectLst/>
                <a:latin typeface="Open Sans" panose="020B0606030504020204" pitchFamily="34" charset="0"/>
              </a:rPr>
              <a:t> </a:t>
            </a:r>
            <a:r>
              <a:rPr lang="en-GB" dirty="0">
                <a:solidFill>
                  <a:srgbClr val="424242"/>
                </a:solidFill>
                <a:latin typeface="Open Sans" panose="020B0606030504020204" pitchFamily="34" charset="0"/>
              </a:rPr>
              <a:t>J</a:t>
            </a:r>
            <a:r>
              <a:rPr lang="en-GB" b="0" i="0" dirty="0">
                <a:solidFill>
                  <a:srgbClr val="424242"/>
                </a:solidFill>
                <a:effectLst/>
                <a:latin typeface="Open Sans" panose="020B0606030504020204" pitchFamily="34" charset="0"/>
              </a:rPr>
              <a:t>VM-e</a:t>
            </a:r>
          </a:p>
        </p:txBody>
      </p:sp>
      <p:pic>
        <p:nvPicPr>
          <p:cNvPr id="14346" name="Picture 10" descr="Java evaluation">
            <a:extLst>
              <a:ext uri="{FF2B5EF4-FFF2-40B4-BE49-F238E27FC236}">
                <a16:creationId xmlns:a16="http://schemas.microsoft.com/office/drawing/2014/main" id="{513F965B-A7CF-A1BF-4AB6-739329E36F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318" y="1357640"/>
            <a:ext cx="5080000"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Clojure evaluation">
            <a:extLst>
              <a:ext uri="{FF2B5EF4-FFF2-40B4-BE49-F238E27FC236}">
                <a16:creationId xmlns:a16="http://schemas.microsoft.com/office/drawing/2014/main" id="{D6B279A6-444E-32F9-F76B-766C5093F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318" y="3695797"/>
            <a:ext cx="5080000" cy="284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10F89A9-A725-2FFF-639B-C3330830EAA3}"/>
              </a:ext>
            </a:extLst>
          </p:cNvPr>
          <p:cNvPicPr>
            <a:picLocks noChangeAspect="1"/>
          </p:cNvPicPr>
          <p:nvPr/>
        </p:nvPicPr>
        <p:blipFill>
          <a:blip r:embed="rId6"/>
          <a:stretch>
            <a:fillRect/>
          </a:stretch>
        </p:blipFill>
        <p:spPr>
          <a:xfrm>
            <a:off x="815384" y="3847639"/>
            <a:ext cx="3846429" cy="2541115"/>
          </a:xfrm>
          <a:prstGeom prst="rect">
            <a:avLst/>
          </a:prstGeom>
        </p:spPr>
      </p:pic>
      <p:cxnSp>
        <p:nvCxnSpPr>
          <p:cNvPr id="9" name="Straight Arrow Connector 8">
            <a:extLst>
              <a:ext uri="{FF2B5EF4-FFF2-40B4-BE49-F238E27FC236}">
                <a16:creationId xmlns:a16="http://schemas.microsoft.com/office/drawing/2014/main" id="{00850A72-AB21-F224-762D-F646A4D1665D}"/>
              </a:ext>
            </a:extLst>
          </p:cNvPr>
          <p:cNvCxnSpPr>
            <a:stCxn id="7" idx="3"/>
          </p:cNvCxnSpPr>
          <p:nvPr/>
        </p:nvCxnSpPr>
        <p:spPr>
          <a:xfrm>
            <a:off x="4661813" y="5118197"/>
            <a:ext cx="957210" cy="3821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8DF1900A-6117-B281-6C4B-F88C178B8390}"/>
              </a:ext>
            </a:extLst>
          </p:cNvPr>
          <p:cNvSpPr txBox="1"/>
          <p:nvPr/>
        </p:nvSpPr>
        <p:spPr>
          <a:xfrm>
            <a:off x="723028" y="3478307"/>
            <a:ext cx="6097162" cy="369332"/>
          </a:xfrm>
          <a:prstGeom prst="rect">
            <a:avLst/>
          </a:prstGeom>
          <a:noFill/>
        </p:spPr>
        <p:txBody>
          <a:bodyPr wrap="square">
            <a:spAutoFit/>
          </a:bodyPr>
          <a:lstStyle/>
          <a:p>
            <a:pPr algn="l"/>
            <a:r>
              <a:rPr lang="en-GB" b="0" i="0" dirty="0" err="1">
                <a:solidFill>
                  <a:srgbClr val="424242"/>
                </a:solidFill>
                <a:effectLst/>
                <a:latin typeface="Open Sans" panose="020B0606030504020204" pitchFamily="34" charset="0"/>
              </a:rPr>
              <a:t>Programowanie</a:t>
            </a:r>
            <a:r>
              <a:rPr lang="en-GB" b="0" i="0" dirty="0">
                <a:solidFill>
                  <a:srgbClr val="424242"/>
                </a:solidFill>
                <a:effectLst/>
                <a:latin typeface="Open Sans" panose="020B0606030504020204" pitchFamily="34" charset="0"/>
              </a:rPr>
              <a:t> </a:t>
            </a:r>
            <a:r>
              <a:rPr lang="en-GB" b="0" i="0" dirty="0" err="1">
                <a:solidFill>
                  <a:srgbClr val="424242"/>
                </a:solidFill>
                <a:effectLst/>
                <a:latin typeface="Open Sans" panose="020B0606030504020204" pitchFamily="34" charset="0"/>
              </a:rPr>
              <a:t>interaktywne</a:t>
            </a:r>
            <a:endParaRPr lang="en-GB" b="0" i="0" dirty="0">
              <a:solidFill>
                <a:srgbClr val="424242"/>
              </a:solidFill>
              <a:effectLst/>
              <a:latin typeface="Open Sans" panose="020B0606030504020204" pitchFamily="34" charset="0"/>
            </a:endParaRPr>
          </a:p>
        </p:txBody>
      </p:sp>
      <p:pic>
        <p:nvPicPr>
          <p:cNvPr id="14350" name="Picture 14" descr="Love - Free love and romance icons">
            <a:extLst>
              <a:ext uri="{FF2B5EF4-FFF2-40B4-BE49-F238E27FC236}">
                <a16:creationId xmlns:a16="http://schemas.microsoft.com/office/drawing/2014/main" id="{3D769641-78A1-43FD-1EE3-EC22733332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4545" y="431658"/>
            <a:ext cx="852634" cy="852634"/>
          </a:xfrm>
          <a:prstGeom prst="rect">
            <a:avLst/>
          </a:prstGeom>
          <a:noFill/>
          <a:extLst>
            <a:ext uri="{909E8E84-426E-40DD-AFC4-6F175D3DCCD1}">
              <a14:hiddenFill xmlns:a14="http://schemas.microsoft.com/office/drawing/2010/main">
                <a:solidFill>
                  <a:srgbClr val="FFFFFF"/>
                </a:solidFill>
              </a14:hiddenFill>
            </a:ext>
          </a:extLst>
        </p:spPr>
      </p:pic>
      <p:sp>
        <p:nvSpPr>
          <p:cNvPr id="11" name="Plus 10">
            <a:extLst>
              <a:ext uri="{FF2B5EF4-FFF2-40B4-BE49-F238E27FC236}">
                <a16:creationId xmlns:a16="http://schemas.microsoft.com/office/drawing/2014/main" id="{E49A921A-5918-9AB0-495C-C6546F2D5215}"/>
              </a:ext>
            </a:extLst>
          </p:cNvPr>
          <p:cNvSpPr/>
          <p:nvPr/>
        </p:nvSpPr>
        <p:spPr>
          <a:xfrm>
            <a:off x="3663417" y="626453"/>
            <a:ext cx="514205" cy="523511"/>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2" name="Equals 11">
            <a:extLst>
              <a:ext uri="{FF2B5EF4-FFF2-40B4-BE49-F238E27FC236}">
                <a16:creationId xmlns:a16="http://schemas.microsoft.com/office/drawing/2014/main" id="{F2BCB41A-1EF5-B5B1-8E6F-7AC27035E16A}"/>
              </a:ext>
            </a:extLst>
          </p:cNvPr>
          <p:cNvSpPr/>
          <p:nvPr/>
        </p:nvSpPr>
        <p:spPr>
          <a:xfrm>
            <a:off x="5138518" y="706098"/>
            <a:ext cx="569347" cy="36422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solidFill>
                <a:schemeClr val="tx1"/>
              </a:solidFill>
            </a:endParaRPr>
          </a:p>
        </p:txBody>
      </p:sp>
    </p:spTree>
    <p:extLst>
      <p:ext uri="{BB962C8B-B14F-4D97-AF65-F5344CB8AC3E}">
        <p14:creationId xmlns:p14="http://schemas.microsoft.com/office/powerpoint/2010/main" val="44808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8D1B087D-6A32-583D-980F-2F41C096214A}"/>
              </a:ext>
            </a:extLst>
          </p:cNvPr>
          <p:cNvCxnSpPr>
            <a:cxnSpLocks/>
          </p:cNvCxnSpPr>
          <p:nvPr/>
        </p:nvCxnSpPr>
        <p:spPr>
          <a:xfrm flipV="1">
            <a:off x="654968" y="2675967"/>
            <a:ext cx="20171" cy="354778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977C6950-FDBE-5839-36CC-9860EEAC29F1}"/>
              </a:ext>
            </a:extLst>
          </p:cNvPr>
          <p:cNvSpPr>
            <a:spLocks noGrp="1"/>
          </p:cNvSpPr>
          <p:nvPr>
            <p:ph type="title"/>
          </p:nvPr>
        </p:nvSpPr>
        <p:spPr/>
        <p:txBody>
          <a:bodyPr/>
          <a:lstStyle/>
          <a:p>
            <a:r>
              <a:rPr lang="pl-PL" dirty="0"/>
              <a:t>Czemu się zgromadziliśmy</a:t>
            </a:r>
            <a:endParaRPr lang="en-PL" dirty="0"/>
          </a:p>
        </p:txBody>
      </p:sp>
      <p:cxnSp>
        <p:nvCxnSpPr>
          <p:cNvPr id="5" name="Straight Arrow Connector 4">
            <a:extLst>
              <a:ext uri="{FF2B5EF4-FFF2-40B4-BE49-F238E27FC236}">
                <a16:creationId xmlns:a16="http://schemas.microsoft.com/office/drawing/2014/main" id="{BFA900DE-2F6C-F34B-996F-7B34245641C6}"/>
              </a:ext>
            </a:extLst>
          </p:cNvPr>
          <p:cNvCxnSpPr>
            <a:cxnSpLocks/>
          </p:cNvCxnSpPr>
          <p:nvPr/>
        </p:nvCxnSpPr>
        <p:spPr>
          <a:xfrm>
            <a:off x="665629" y="4619065"/>
            <a:ext cx="1122839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1EF09D2C-E15D-EF6F-27CC-9D742D6686E2}"/>
              </a:ext>
            </a:extLst>
          </p:cNvPr>
          <p:cNvSpPr txBox="1"/>
          <p:nvPr/>
        </p:nvSpPr>
        <p:spPr>
          <a:xfrm>
            <a:off x="11455298" y="4596698"/>
            <a:ext cx="570349" cy="369332"/>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dirty="0"/>
              <a:t>czas</a:t>
            </a:r>
          </a:p>
        </p:txBody>
      </p:sp>
      <p:sp>
        <p:nvSpPr>
          <p:cNvPr id="7" name="Oval 6">
            <a:extLst>
              <a:ext uri="{FF2B5EF4-FFF2-40B4-BE49-F238E27FC236}">
                <a16:creationId xmlns:a16="http://schemas.microsoft.com/office/drawing/2014/main" id="{1043F69D-B0DA-884E-D240-911F531C3DA6}"/>
              </a:ext>
            </a:extLst>
          </p:cNvPr>
          <p:cNvSpPr/>
          <p:nvPr/>
        </p:nvSpPr>
        <p:spPr>
          <a:xfrm>
            <a:off x="586098" y="4548467"/>
            <a:ext cx="154641" cy="1546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PL"/>
          </a:p>
        </p:txBody>
      </p:sp>
      <p:grpSp>
        <p:nvGrpSpPr>
          <p:cNvPr id="18" name="Group 17">
            <a:extLst>
              <a:ext uri="{FF2B5EF4-FFF2-40B4-BE49-F238E27FC236}">
                <a16:creationId xmlns:a16="http://schemas.microsoft.com/office/drawing/2014/main" id="{EE867C5F-58CE-37A9-5F12-6E8F038F1F4B}"/>
              </a:ext>
            </a:extLst>
          </p:cNvPr>
          <p:cNvGrpSpPr/>
          <p:nvPr/>
        </p:nvGrpSpPr>
        <p:grpSpPr>
          <a:xfrm>
            <a:off x="596215" y="3778627"/>
            <a:ext cx="2748772" cy="2242785"/>
            <a:chOff x="596215" y="3778627"/>
            <a:chExt cx="2748772" cy="2242785"/>
          </a:xfrm>
        </p:grpSpPr>
        <p:sp>
          <p:nvSpPr>
            <p:cNvPr id="8" name="Arc 7">
              <a:extLst>
                <a:ext uri="{FF2B5EF4-FFF2-40B4-BE49-F238E27FC236}">
                  <a16:creationId xmlns:a16="http://schemas.microsoft.com/office/drawing/2014/main" id="{6E5F4426-541E-3DDB-F2FC-155D3A89F8B8}"/>
                </a:ext>
              </a:extLst>
            </p:cNvPr>
            <p:cNvSpPr/>
            <p:nvPr/>
          </p:nvSpPr>
          <p:spPr>
            <a:xfrm>
              <a:off x="596215" y="3778627"/>
              <a:ext cx="2748772" cy="2242785"/>
            </a:xfrm>
            <a:prstGeom prst="arc">
              <a:avLst>
                <a:gd name="adj1" fmla="val 11747410"/>
                <a:gd name="adj2" fmla="val 15244254"/>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PL" dirty="0"/>
            </a:p>
          </p:txBody>
        </p:sp>
        <p:sp>
          <p:nvSpPr>
            <p:cNvPr id="10" name="TextBox 9">
              <a:extLst>
                <a:ext uri="{FF2B5EF4-FFF2-40B4-BE49-F238E27FC236}">
                  <a16:creationId xmlns:a16="http://schemas.microsoft.com/office/drawing/2014/main" id="{58E71D89-47DD-EC7C-297B-6F6AB5CD3E6D}"/>
                </a:ext>
              </a:extLst>
            </p:cNvPr>
            <p:cNvSpPr txBox="1"/>
            <p:nvPr/>
          </p:nvSpPr>
          <p:spPr>
            <a:xfrm>
              <a:off x="654968" y="4619065"/>
              <a:ext cx="746936" cy="4616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GB" sz="1200" dirty="0"/>
                <a:t>P</a:t>
              </a:r>
              <a:r>
                <a:rPr lang="en-PL" sz="1200" dirty="0"/>
                <a:t>oczątek</a:t>
              </a:r>
            </a:p>
            <a:p>
              <a:r>
                <a:rPr lang="en-PL" sz="1200" dirty="0"/>
                <a:t>“kariery”</a:t>
              </a:r>
            </a:p>
          </p:txBody>
        </p:sp>
      </p:grpSp>
      <p:sp>
        <p:nvSpPr>
          <p:cNvPr id="17" name="TextBox 16">
            <a:extLst>
              <a:ext uri="{FF2B5EF4-FFF2-40B4-BE49-F238E27FC236}">
                <a16:creationId xmlns:a16="http://schemas.microsoft.com/office/drawing/2014/main" id="{EB46F7A2-5415-564B-9293-2BB8063E812D}"/>
              </a:ext>
            </a:extLst>
          </p:cNvPr>
          <p:cNvSpPr txBox="1"/>
          <p:nvPr/>
        </p:nvSpPr>
        <p:spPr>
          <a:xfrm>
            <a:off x="705709" y="2353183"/>
            <a:ext cx="1150764"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none" rtlCol="0">
            <a:spAutoFit/>
          </a:bodyPr>
          <a:lstStyle/>
          <a:p>
            <a:r>
              <a:rPr lang="en-PL" dirty="0"/>
              <a:t>entuzjazm</a:t>
            </a:r>
          </a:p>
        </p:txBody>
      </p:sp>
      <p:grpSp>
        <p:nvGrpSpPr>
          <p:cNvPr id="22" name="Group 21">
            <a:extLst>
              <a:ext uri="{FF2B5EF4-FFF2-40B4-BE49-F238E27FC236}">
                <a16:creationId xmlns:a16="http://schemas.microsoft.com/office/drawing/2014/main" id="{8F74AB62-96F1-9487-4425-CA7B1DECC098}"/>
              </a:ext>
            </a:extLst>
          </p:cNvPr>
          <p:cNvGrpSpPr/>
          <p:nvPr/>
        </p:nvGrpSpPr>
        <p:grpSpPr>
          <a:xfrm>
            <a:off x="1401904" y="3178844"/>
            <a:ext cx="810543" cy="2206703"/>
            <a:chOff x="1401904" y="3178844"/>
            <a:chExt cx="810543" cy="2206703"/>
          </a:xfrm>
        </p:grpSpPr>
        <p:cxnSp>
          <p:nvCxnSpPr>
            <p:cNvPr id="20" name="Straight Connector 19">
              <a:extLst>
                <a:ext uri="{FF2B5EF4-FFF2-40B4-BE49-F238E27FC236}">
                  <a16:creationId xmlns:a16="http://schemas.microsoft.com/office/drawing/2014/main" id="{6CB1CAA8-D434-4DC7-E20C-BFC8127EDD35}"/>
                </a:ext>
              </a:extLst>
            </p:cNvPr>
            <p:cNvCxnSpPr>
              <a:stCxn id="8" idx="2"/>
            </p:cNvCxnSpPr>
            <p:nvPr/>
          </p:nvCxnSpPr>
          <p:spPr>
            <a:xfrm>
              <a:off x="1658888" y="3807849"/>
              <a:ext cx="311713" cy="1577698"/>
            </a:xfrm>
            <a:prstGeom prst="line">
              <a:avLst/>
            </a:prstGeom>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6EAA248F-E183-A1FC-48BB-007AA0E69CF4}"/>
                </a:ext>
              </a:extLst>
            </p:cNvPr>
            <p:cNvSpPr txBox="1"/>
            <p:nvPr/>
          </p:nvSpPr>
          <p:spPr>
            <a:xfrm>
              <a:off x="1401904" y="3178844"/>
              <a:ext cx="810543" cy="646331"/>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EJB, JSP</a:t>
              </a:r>
            </a:p>
            <a:p>
              <a:r>
                <a:rPr lang="en-PL" sz="1200" dirty="0"/>
                <a:t>JSF, JBOSS</a:t>
              </a:r>
            </a:p>
            <a:p>
              <a:r>
                <a:rPr lang="en-PL" sz="1200" dirty="0"/>
                <a:t>…</a:t>
              </a:r>
            </a:p>
          </p:txBody>
        </p:sp>
      </p:grpSp>
      <p:grpSp>
        <p:nvGrpSpPr>
          <p:cNvPr id="39" name="Group 38">
            <a:extLst>
              <a:ext uri="{FF2B5EF4-FFF2-40B4-BE49-F238E27FC236}">
                <a16:creationId xmlns:a16="http://schemas.microsoft.com/office/drawing/2014/main" id="{BF4B24B7-0C83-B409-A55B-CF0875487301}"/>
              </a:ext>
            </a:extLst>
          </p:cNvPr>
          <p:cNvGrpSpPr/>
          <p:nvPr/>
        </p:nvGrpSpPr>
        <p:grpSpPr>
          <a:xfrm>
            <a:off x="1652943" y="3064075"/>
            <a:ext cx="1486945" cy="2596109"/>
            <a:chOff x="1652943" y="3064075"/>
            <a:chExt cx="1486945" cy="2596109"/>
          </a:xfrm>
        </p:grpSpPr>
        <p:cxnSp>
          <p:nvCxnSpPr>
            <p:cNvPr id="23" name="Straight Connector 22">
              <a:extLst>
                <a:ext uri="{FF2B5EF4-FFF2-40B4-BE49-F238E27FC236}">
                  <a16:creationId xmlns:a16="http://schemas.microsoft.com/office/drawing/2014/main" id="{AB81E184-2ADA-EE2A-C322-0AFB45FB3EFB}"/>
                </a:ext>
              </a:extLst>
            </p:cNvPr>
            <p:cNvCxnSpPr>
              <a:cxnSpLocks/>
            </p:cNvCxnSpPr>
            <p:nvPr/>
          </p:nvCxnSpPr>
          <p:spPr>
            <a:xfrm flipH="1">
              <a:off x="1980718" y="3064075"/>
              <a:ext cx="622324" cy="2321472"/>
            </a:xfrm>
            <a:prstGeom prst="line">
              <a:avLst/>
            </a:prstGeom>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B17D2E61-6691-1EED-5DAA-BA6FAF09680E}"/>
                </a:ext>
              </a:extLst>
            </p:cNvPr>
            <p:cNvSpPr txBox="1"/>
            <p:nvPr/>
          </p:nvSpPr>
          <p:spPr>
            <a:xfrm>
              <a:off x="1652943" y="5383185"/>
              <a:ext cx="682303" cy="27699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Android</a:t>
              </a:r>
            </a:p>
          </p:txBody>
        </p:sp>
        <p:cxnSp>
          <p:nvCxnSpPr>
            <p:cNvPr id="32" name="Straight Connector 31">
              <a:extLst>
                <a:ext uri="{FF2B5EF4-FFF2-40B4-BE49-F238E27FC236}">
                  <a16:creationId xmlns:a16="http://schemas.microsoft.com/office/drawing/2014/main" id="{CE7A42F4-9875-810D-34BA-894828337079}"/>
                </a:ext>
              </a:extLst>
            </p:cNvPr>
            <p:cNvCxnSpPr>
              <a:cxnSpLocks/>
            </p:cNvCxnSpPr>
            <p:nvPr/>
          </p:nvCxnSpPr>
          <p:spPr>
            <a:xfrm>
              <a:off x="2603042" y="3064075"/>
              <a:ext cx="536846" cy="15298"/>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46" name="Group 45">
            <a:extLst>
              <a:ext uri="{FF2B5EF4-FFF2-40B4-BE49-F238E27FC236}">
                <a16:creationId xmlns:a16="http://schemas.microsoft.com/office/drawing/2014/main" id="{4F486172-F4F6-251F-0352-C99FBA3A7A15}"/>
              </a:ext>
            </a:extLst>
          </p:cNvPr>
          <p:cNvGrpSpPr/>
          <p:nvPr/>
        </p:nvGrpSpPr>
        <p:grpSpPr>
          <a:xfrm>
            <a:off x="1684852" y="2795655"/>
            <a:ext cx="2748772" cy="3117459"/>
            <a:chOff x="1684852" y="2795655"/>
            <a:chExt cx="2748772" cy="3117459"/>
          </a:xfrm>
        </p:grpSpPr>
        <p:cxnSp>
          <p:nvCxnSpPr>
            <p:cNvPr id="35" name="Straight Connector 34">
              <a:extLst>
                <a:ext uri="{FF2B5EF4-FFF2-40B4-BE49-F238E27FC236}">
                  <a16:creationId xmlns:a16="http://schemas.microsoft.com/office/drawing/2014/main" id="{B380F901-9C9F-C4EC-DB35-67DB494E3A7C}"/>
                </a:ext>
              </a:extLst>
            </p:cNvPr>
            <p:cNvCxnSpPr>
              <a:cxnSpLocks/>
            </p:cNvCxnSpPr>
            <p:nvPr/>
          </p:nvCxnSpPr>
          <p:spPr>
            <a:xfrm>
              <a:off x="3139888" y="3079373"/>
              <a:ext cx="0" cy="599783"/>
            </a:xfrm>
            <a:prstGeom prst="line">
              <a:avLst/>
            </a:prstGeom>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30C9940A-0FB0-B899-69A9-1B49DDBEF995}"/>
                </a:ext>
              </a:extLst>
            </p:cNvPr>
            <p:cNvSpPr txBox="1"/>
            <p:nvPr/>
          </p:nvSpPr>
          <p:spPr>
            <a:xfrm>
              <a:off x="2957787" y="2795655"/>
              <a:ext cx="364202" cy="27699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UX</a:t>
              </a:r>
            </a:p>
          </p:txBody>
        </p:sp>
        <p:sp>
          <p:nvSpPr>
            <p:cNvPr id="44" name="Arc 43">
              <a:extLst>
                <a:ext uri="{FF2B5EF4-FFF2-40B4-BE49-F238E27FC236}">
                  <a16:creationId xmlns:a16="http://schemas.microsoft.com/office/drawing/2014/main" id="{DE80E415-584A-482A-ADF8-1AAD3468D618}"/>
                </a:ext>
              </a:extLst>
            </p:cNvPr>
            <p:cNvSpPr/>
            <p:nvPr/>
          </p:nvSpPr>
          <p:spPr>
            <a:xfrm>
              <a:off x="1684852" y="3670329"/>
              <a:ext cx="2748772" cy="2242785"/>
            </a:xfrm>
            <a:prstGeom prst="arc">
              <a:avLst>
                <a:gd name="adj1" fmla="val 16436677"/>
                <a:gd name="adj2" fmla="val 18420763"/>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PL"/>
            </a:p>
          </p:txBody>
        </p:sp>
      </p:grpSp>
      <p:grpSp>
        <p:nvGrpSpPr>
          <p:cNvPr id="70" name="Group 69">
            <a:extLst>
              <a:ext uri="{FF2B5EF4-FFF2-40B4-BE49-F238E27FC236}">
                <a16:creationId xmlns:a16="http://schemas.microsoft.com/office/drawing/2014/main" id="{D8B92AA9-DE6D-B1CB-06BF-3CDBFBE0CDDF}"/>
              </a:ext>
            </a:extLst>
          </p:cNvPr>
          <p:cNvGrpSpPr/>
          <p:nvPr/>
        </p:nvGrpSpPr>
        <p:grpSpPr>
          <a:xfrm>
            <a:off x="3612755" y="2931397"/>
            <a:ext cx="973269" cy="1717489"/>
            <a:chOff x="3612755" y="2931397"/>
            <a:chExt cx="973269" cy="1717489"/>
          </a:xfrm>
        </p:grpSpPr>
        <p:cxnSp>
          <p:nvCxnSpPr>
            <p:cNvPr id="47" name="Straight Connector 46">
              <a:extLst>
                <a:ext uri="{FF2B5EF4-FFF2-40B4-BE49-F238E27FC236}">
                  <a16:creationId xmlns:a16="http://schemas.microsoft.com/office/drawing/2014/main" id="{4E4CF06F-2020-EA25-EADB-6706D9799F44}"/>
                </a:ext>
              </a:extLst>
            </p:cNvPr>
            <p:cNvCxnSpPr>
              <a:cxnSpLocks/>
            </p:cNvCxnSpPr>
            <p:nvPr/>
          </p:nvCxnSpPr>
          <p:spPr>
            <a:xfrm flipH="1" flipV="1">
              <a:off x="3769659" y="3838280"/>
              <a:ext cx="129988" cy="558908"/>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Straight Connector 48">
              <a:extLst>
                <a:ext uri="{FF2B5EF4-FFF2-40B4-BE49-F238E27FC236}">
                  <a16:creationId xmlns:a16="http://schemas.microsoft.com/office/drawing/2014/main" id="{08A66D9B-99B6-1D50-2065-F67572915098}"/>
                </a:ext>
              </a:extLst>
            </p:cNvPr>
            <p:cNvCxnSpPr>
              <a:cxnSpLocks/>
            </p:cNvCxnSpPr>
            <p:nvPr/>
          </p:nvCxnSpPr>
          <p:spPr>
            <a:xfrm flipV="1">
              <a:off x="3903187" y="2931397"/>
              <a:ext cx="191897" cy="1477864"/>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Connector 50">
              <a:extLst>
                <a:ext uri="{FF2B5EF4-FFF2-40B4-BE49-F238E27FC236}">
                  <a16:creationId xmlns:a16="http://schemas.microsoft.com/office/drawing/2014/main" id="{1D4D4E3C-533E-F93F-8410-5CC7A4BF1AB5}"/>
                </a:ext>
              </a:extLst>
            </p:cNvPr>
            <p:cNvCxnSpPr>
              <a:cxnSpLocks/>
            </p:cNvCxnSpPr>
            <p:nvPr/>
          </p:nvCxnSpPr>
          <p:spPr>
            <a:xfrm flipH="1" flipV="1">
              <a:off x="4108285" y="2931397"/>
              <a:ext cx="41316" cy="1226004"/>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Straight Connector 53">
              <a:extLst>
                <a:ext uri="{FF2B5EF4-FFF2-40B4-BE49-F238E27FC236}">
                  <a16:creationId xmlns:a16="http://schemas.microsoft.com/office/drawing/2014/main" id="{D44CE1DF-C7E6-C123-6ADE-F97E816F0407}"/>
                </a:ext>
              </a:extLst>
            </p:cNvPr>
            <p:cNvCxnSpPr>
              <a:cxnSpLocks/>
            </p:cNvCxnSpPr>
            <p:nvPr/>
          </p:nvCxnSpPr>
          <p:spPr>
            <a:xfrm flipV="1">
              <a:off x="4149601" y="3096766"/>
              <a:ext cx="152400" cy="1060635"/>
            </a:xfrm>
            <a:prstGeom prst="line">
              <a:avLst/>
            </a:prstGeom>
          </p:spPr>
          <p:style>
            <a:lnRef idx="3">
              <a:schemeClr val="accent6"/>
            </a:lnRef>
            <a:fillRef idx="0">
              <a:schemeClr val="accent6"/>
            </a:fillRef>
            <a:effectRef idx="2">
              <a:schemeClr val="accent6"/>
            </a:effectRef>
            <a:fontRef idx="minor">
              <a:schemeClr val="tx1"/>
            </a:fontRef>
          </p:style>
        </p:cxnSp>
        <p:cxnSp>
          <p:nvCxnSpPr>
            <p:cNvPr id="57" name="Straight Connector 56">
              <a:extLst>
                <a:ext uri="{FF2B5EF4-FFF2-40B4-BE49-F238E27FC236}">
                  <a16:creationId xmlns:a16="http://schemas.microsoft.com/office/drawing/2014/main" id="{F02FBE0C-A05B-F907-C156-2402C8342635}"/>
                </a:ext>
              </a:extLst>
            </p:cNvPr>
            <p:cNvCxnSpPr>
              <a:cxnSpLocks/>
            </p:cNvCxnSpPr>
            <p:nvPr/>
          </p:nvCxnSpPr>
          <p:spPr>
            <a:xfrm flipH="1" flipV="1">
              <a:off x="4302001" y="3096766"/>
              <a:ext cx="75017" cy="863393"/>
            </a:xfrm>
            <a:prstGeom prst="line">
              <a:avLst/>
            </a:prstGeom>
          </p:spPr>
          <p:style>
            <a:lnRef idx="3">
              <a:schemeClr val="accent6"/>
            </a:lnRef>
            <a:fillRef idx="0">
              <a:schemeClr val="accent6"/>
            </a:fillRef>
            <a:effectRef idx="2">
              <a:schemeClr val="accent6"/>
            </a:effectRef>
            <a:fontRef idx="minor">
              <a:schemeClr val="tx1"/>
            </a:fontRef>
          </p:style>
        </p:cxnSp>
        <p:cxnSp>
          <p:nvCxnSpPr>
            <p:cNvPr id="61" name="Straight Connector 60">
              <a:extLst>
                <a:ext uri="{FF2B5EF4-FFF2-40B4-BE49-F238E27FC236}">
                  <a16:creationId xmlns:a16="http://schemas.microsoft.com/office/drawing/2014/main" id="{84ED2D0A-33F4-CF48-6C79-103B42AE0DB0}"/>
                </a:ext>
              </a:extLst>
            </p:cNvPr>
            <p:cNvCxnSpPr>
              <a:cxnSpLocks/>
            </p:cNvCxnSpPr>
            <p:nvPr/>
          </p:nvCxnSpPr>
          <p:spPr>
            <a:xfrm flipV="1">
              <a:off x="4377018" y="3249166"/>
              <a:ext cx="77383" cy="707371"/>
            </a:xfrm>
            <a:prstGeom prst="line">
              <a:avLst/>
            </a:prstGeom>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89B67507-E56C-6785-6A37-D58764E5053F}"/>
                </a:ext>
              </a:extLst>
            </p:cNvPr>
            <p:cNvCxnSpPr>
              <a:cxnSpLocks/>
            </p:cNvCxnSpPr>
            <p:nvPr/>
          </p:nvCxnSpPr>
          <p:spPr>
            <a:xfrm flipH="1" flipV="1">
              <a:off x="4454401" y="3249166"/>
              <a:ext cx="54240" cy="610561"/>
            </a:xfrm>
            <a:prstGeom prst="line">
              <a:avLst/>
            </a:prstGeom>
          </p:spPr>
          <p:style>
            <a:lnRef idx="3">
              <a:schemeClr val="accent6"/>
            </a:lnRef>
            <a:fillRef idx="0">
              <a:schemeClr val="accent6"/>
            </a:fillRef>
            <a:effectRef idx="2">
              <a:schemeClr val="accent6"/>
            </a:effectRef>
            <a:fontRef idx="minor">
              <a:schemeClr val="tx1"/>
            </a:fontRef>
          </p:style>
        </p:cxnSp>
        <p:cxnSp>
          <p:nvCxnSpPr>
            <p:cNvPr id="66" name="Straight Connector 65">
              <a:extLst>
                <a:ext uri="{FF2B5EF4-FFF2-40B4-BE49-F238E27FC236}">
                  <a16:creationId xmlns:a16="http://schemas.microsoft.com/office/drawing/2014/main" id="{6B727A19-1A76-DD76-B936-C0E81029AC6E}"/>
                </a:ext>
              </a:extLst>
            </p:cNvPr>
            <p:cNvCxnSpPr>
              <a:cxnSpLocks/>
            </p:cNvCxnSpPr>
            <p:nvPr/>
          </p:nvCxnSpPr>
          <p:spPr>
            <a:xfrm flipV="1">
              <a:off x="4508641" y="3502009"/>
              <a:ext cx="77383" cy="357718"/>
            </a:xfrm>
            <a:prstGeom prst="line">
              <a:avLst/>
            </a:prstGeom>
          </p:spPr>
          <p:style>
            <a:lnRef idx="3">
              <a:schemeClr val="accent6"/>
            </a:lnRef>
            <a:fillRef idx="0">
              <a:schemeClr val="accent6"/>
            </a:fillRef>
            <a:effectRef idx="2">
              <a:schemeClr val="accent6"/>
            </a:effectRef>
            <a:fontRef idx="minor">
              <a:schemeClr val="tx1"/>
            </a:fontRef>
          </p:style>
        </p:cxnSp>
        <p:sp>
          <p:nvSpPr>
            <p:cNvPr id="69" name="TextBox 68">
              <a:extLst>
                <a:ext uri="{FF2B5EF4-FFF2-40B4-BE49-F238E27FC236}">
                  <a16:creationId xmlns:a16="http://schemas.microsoft.com/office/drawing/2014/main" id="{F6CD04DE-6EFE-817C-77A2-28C18A4D8EE1}"/>
                </a:ext>
              </a:extLst>
            </p:cNvPr>
            <p:cNvSpPr txBox="1"/>
            <p:nvPr/>
          </p:nvSpPr>
          <p:spPr>
            <a:xfrm>
              <a:off x="3612755" y="4371887"/>
              <a:ext cx="678391" cy="27699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Hadoop</a:t>
              </a:r>
            </a:p>
          </p:txBody>
        </p:sp>
      </p:grpSp>
      <p:grpSp>
        <p:nvGrpSpPr>
          <p:cNvPr id="80" name="Group 79">
            <a:extLst>
              <a:ext uri="{FF2B5EF4-FFF2-40B4-BE49-F238E27FC236}">
                <a16:creationId xmlns:a16="http://schemas.microsoft.com/office/drawing/2014/main" id="{BACC722C-36D9-42A0-32E2-9C3E7F5F7B6C}"/>
              </a:ext>
            </a:extLst>
          </p:cNvPr>
          <p:cNvGrpSpPr/>
          <p:nvPr/>
        </p:nvGrpSpPr>
        <p:grpSpPr>
          <a:xfrm>
            <a:off x="3834653" y="2795925"/>
            <a:ext cx="2385269" cy="3991592"/>
            <a:chOff x="3834653" y="2789649"/>
            <a:chExt cx="2385269" cy="3991592"/>
          </a:xfrm>
        </p:grpSpPr>
        <p:pic>
          <p:nvPicPr>
            <p:cNvPr id="2050" name="Picture 2" descr="Hell Images – Browse 643,215 Stock Photos, Vectors, and Video | Adobe Stock">
              <a:extLst>
                <a:ext uri="{FF2B5EF4-FFF2-40B4-BE49-F238E27FC236}">
                  <a16:creationId xmlns:a16="http://schemas.microsoft.com/office/drawing/2014/main" id="{66382353-5751-3B7A-8EDA-736DAA3D93B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834653" y="5418230"/>
              <a:ext cx="2385269" cy="13630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7B6DC0A1-1BE4-EC96-A137-7B595BCD3F83}"/>
                </a:ext>
              </a:extLst>
            </p:cNvPr>
            <p:cNvCxnSpPr>
              <a:cxnSpLocks/>
            </p:cNvCxnSpPr>
            <p:nvPr/>
          </p:nvCxnSpPr>
          <p:spPr>
            <a:xfrm>
              <a:off x="4586024" y="3528462"/>
              <a:ext cx="263322" cy="2695288"/>
            </a:xfrm>
            <a:prstGeom prst="line">
              <a:avLst/>
            </a:prstGeom>
          </p:spPr>
          <p:style>
            <a:lnRef idx="3">
              <a:schemeClr val="accent6"/>
            </a:lnRef>
            <a:fillRef idx="0">
              <a:schemeClr val="accent6"/>
            </a:fillRef>
            <a:effectRef idx="2">
              <a:schemeClr val="accent6"/>
            </a:effectRef>
            <a:fontRef idx="minor">
              <a:schemeClr val="tx1"/>
            </a:fontRef>
          </p:style>
        </p:cxnSp>
        <p:sp>
          <p:nvSpPr>
            <p:cNvPr id="79" name="TextBox 78">
              <a:extLst>
                <a:ext uri="{FF2B5EF4-FFF2-40B4-BE49-F238E27FC236}">
                  <a16:creationId xmlns:a16="http://schemas.microsoft.com/office/drawing/2014/main" id="{AA18D7DF-B885-4F2C-8323-34B9E666EB38}"/>
                </a:ext>
              </a:extLst>
            </p:cNvPr>
            <p:cNvSpPr txBox="1"/>
            <p:nvPr/>
          </p:nvSpPr>
          <p:spPr>
            <a:xfrm>
              <a:off x="4291146" y="2789649"/>
              <a:ext cx="995272" cy="4616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Java 6, ant,</a:t>
              </a:r>
            </a:p>
            <a:p>
              <a:r>
                <a:rPr lang="en-GB" sz="1200" dirty="0"/>
                <a:t>a</a:t>
              </a:r>
              <a:r>
                <a:rPr lang="en-PL" sz="1200" dirty="0"/>
                <a:t>ctive record</a:t>
              </a:r>
            </a:p>
          </p:txBody>
        </p:sp>
      </p:grpSp>
      <p:grpSp>
        <p:nvGrpSpPr>
          <p:cNvPr id="85" name="Group 84">
            <a:extLst>
              <a:ext uri="{FF2B5EF4-FFF2-40B4-BE49-F238E27FC236}">
                <a16:creationId xmlns:a16="http://schemas.microsoft.com/office/drawing/2014/main" id="{EAF12CCA-9D89-7490-71B0-0665B53DBE93}"/>
              </a:ext>
            </a:extLst>
          </p:cNvPr>
          <p:cNvGrpSpPr/>
          <p:nvPr/>
        </p:nvGrpSpPr>
        <p:grpSpPr>
          <a:xfrm>
            <a:off x="3276180" y="-1085523"/>
            <a:ext cx="3497090" cy="7310716"/>
            <a:chOff x="3276180" y="-1086966"/>
            <a:chExt cx="3497090" cy="7310716"/>
          </a:xfrm>
        </p:grpSpPr>
        <p:sp>
          <p:nvSpPr>
            <p:cNvPr id="82" name="Arc 81">
              <a:extLst>
                <a:ext uri="{FF2B5EF4-FFF2-40B4-BE49-F238E27FC236}">
                  <a16:creationId xmlns:a16="http://schemas.microsoft.com/office/drawing/2014/main" id="{865240D7-9B00-DC27-B303-394A1B1B4CD5}"/>
                </a:ext>
              </a:extLst>
            </p:cNvPr>
            <p:cNvSpPr/>
            <p:nvPr/>
          </p:nvSpPr>
          <p:spPr>
            <a:xfrm>
              <a:off x="3276180" y="-1086966"/>
              <a:ext cx="2846921" cy="7310716"/>
            </a:xfrm>
            <a:prstGeom prst="arc">
              <a:avLst>
                <a:gd name="adj1" fmla="val 305925"/>
                <a:gd name="adj2" fmla="val 5263158"/>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PL"/>
            </a:p>
          </p:txBody>
        </p:sp>
        <p:sp>
          <p:nvSpPr>
            <p:cNvPr id="83" name="TextBox 82">
              <a:extLst>
                <a:ext uri="{FF2B5EF4-FFF2-40B4-BE49-F238E27FC236}">
                  <a16:creationId xmlns:a16="http://schemas.microsoft.com/office/drawing/2014/main" id="{3A5478D6-50F3-9BB4-11D5-B3B61B0D0FB4}"/>
                </a:ext>
              </a:extLst>
            </p:cNvPr>
            <p:cNvSpPr txBox="1"/>
            <p:nvPr/>
          </p:nvSpPr>
          <p:spPr>
            <a:xfrm>
              <a:off x="5663671" y="2205790"/>
              <a:ext cx="1109599" cy="4616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GB" sz="1200" dirty="0"/>
                <a:t>J</a:t>
              </a:r>
              <a:r>
                <a:rPr lang="en-PL" sz="1200" dirty="0"/>
                <a:t>ava 8, spring, </a:t>
              </a:r>
            </a:p>
            <a:p>
              <a:r>
                <a:rPr lang="en-GB" sz="1200" dirty="0"/>
                <a:t>a</a:t>
              </a:r>
              <a:r>
                <a:rPr lang="en-PL" sz="1200" dirty="0"/>
                <a:t>spectj, DDD…</a:t>
              </a:r>
            </a:p>
          </p:txBody>
        </p:sp>
      </p:grpSp>
      <p:grpSp>
        <p:nvGrpSpPr>
          <p:cNvPr id="96" name="Group 95">
            <a:extLst>
              <a:ext uri="{FF2B5EF4-FFF2-40B4-BE49-F238E27FC236}">
                <a16:creationId xmlns:a16="http://schemas.microsoft.com/office/drawing/2014/main" id="{9862C11E-F340-B52C-B147-E90BEF08BAE8}"/>
              </a:ext>
            </a:extLst>
          </p:cNvPr>
          <p:cNvGrpSpPr/>
          <p:nvPr/>
        </p:nvGrpSpPr>
        <p:grpSpPr>
          <a:xfrm>
            <a:off x="6122243" y="2696768"/>
            <a:ext cx="900871" cy="1841300"/>
            <a:chOff x="6122243" y="2696768"/>
            <a:chExt cx="900871" cy="1841300"/>
          </a:xfrm>
        </p:grpSpPr>
        <p:cxnSp>
          <p:nvCxnSpPr>
            <p:cNvPr id="86" name="Straight Connector 85">
              <a:extLst>
                <a:ext uri="{FF2B5EF4-FFF2-40B4-BE49-F238E27FC236}">
                  <a16:creationId xmlns:a16="http://schemas.microsoft.com/office/drawing/2014/main" id="{AC2FC33B-9387-0E82-6177-30F40B6699FE}"/>
                </a:ext>
              </a:extLst>
            </p:cNvPr>
            <p:cNvCxnSpPr>
              <a:cxnSpLocks/>
              <a:endCxn id="82" idx="0"/>
            </p:cNvCxnSpPr>
            <p:nvPr/>
          </p:nvCxnSpPr>
          <p:spPr>
            <a:xfrm flipH="1" flipV="1">
              <a:off x="6122243" y="2696768"/>
              <a:ext cx="417173" cy="1503232"/>
            </a:xfrm>
            <a:prstGeom prst="line">
              <a:avLst/>
            </a:prstGeom>
          </p:spPr>
          <p:style>
            <a:lnRef idx="3">
              <a:schemeClr val="accent6"/>
            </a:lnRef>
            <a:fillRef idx="0">
              <a:schemeClr val="accent6"/>
            </a:fillRef>
            <a:effectRef idx="2">
              <a:schemeClr val="accent6"/>
            </a:effectRef>
            <a:fontRef idx="minor">
              <a:schemeClr val="tx1"/>
            </a:fontRef>
          </p:style>
        </p:cxnSp>
        <p:sp>
          <p:nvSpPr>
            <p:cNvPr id="90" name="TextBox 89">
              <a:extLst>
                <a:ext uri="{FF2B5EF4-FFF2-40B4-BE49-F238E27FC236}">
                  <a16:creationId xmlns:a16="http://schemas.microsoft.com/office/drawing/2014/main" id="{5725A400-99A2-5DA1-90E8-0A1AA18E4D59}"/>
                </a:ext>
              </a:extLst>
            </p:cNvPr>
            <p:cNvSpPr txBox="1"/>
            <p:nvPr/>
          </p:nvSpPr>
          <p:spPr>
            <a:xfrm>
              <a:off x="6129023" y="4261069"/>
              <a:ext cx="894091" cy="27699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Nauka Scali</a:t>
              </a:r>
            </a:p>
          </p:txBody>
        </p:sp>
      </p:grpSp>
      <p:grpSp>
        <p:nvGrpSpPr>
          <p:cNvPr id="99" name="Group 98">
            <a:extLst>
              <a:ext uri="{FF2B5EF4-FFF2-40B4-BE49-F238E27FC236}">
                <a16:creationId xmlns:a16="http://schemas.microsoft.com/office/drawing/2014/main" id="{A862F3AA-3B31-7C24-F8C7-F0BA0175B6DF}"/>
              </a:ext>
            </a:extLst>
          </p:cNvPr>
          <p:cNvGrpSpPr/>
          <p:nvPr/>
        </p:nvGrpSpPr>
        <p:grpSpPr>
          <a:xfrm>
            <a:off x="6537092" y="1386553"/>
            <a:ext cx="1747008" cy="2812004"/>
            <a:chOff x="6537092" y="1386553"/>
            <a:chExt cx="1747008" cy="2812004"/>
          </a:xfrm>
        </p:grpSpPr>
        <p:cxnSp>
          <p:nvCxnSpPr>
            <p:cNvPr id="91" name="Straight Connector 90">
              <a:extLst>
                <a:ext uri="{FF2B5EF4-FFF2-40B4-BE49-F238E27FC236}">
                  <a16:creationId xmlns:a16="http://schemas.microsoft.com/office/drawing/2014/main" id="{CDE99E51-784C-6F05-43C5-EF237472F824}"/>
                </a:ext>
              </a:extLst>
            </p:cNvPr>
            <p:cNvCxnSpPr>
              <a:cxnSpLocks/>
            </p:cNvCxnSpPr>
            <p:nvPr/>
          </p:nvCxnSpPr>
          <p:spPr>
            <a:xfrm flipV="1">
              <a:off x="6537092" y="1664995"/>
              <a:ext cx="1005716" cy="2533562"/>
            </a:xfrm>
            <a:prstGeom prst="line">
              <a:avLst/>
            </a:prstGeom>
          </p:spPr>
          <p:style>
            <a:lnRef idx="3">
              <a:schemeClr val="accent6"/>
            </a:lnRef>
            <a:fillRef idx="0">
              <a:schemeClr val="accent6"/>
            </a:fillRef>
            <a:effectRef idx="2">
              <a:schemeClr val="accent6"/>
            </a:effectRef>
            <a:fontRef idx="minor">
              <a:schemeClr val="tx1"/>
            </a:fontRef>
          </p:style>
        </p:cxnSp>
        <p:sp>
          <p:nvSpPr>
            <p:cNvPr id="97" name="TextBox 96">
              <a:extLst>
                <a:ext uri="{FF2B5EF4-FFF2-40B4-BE49-F238E27FC236}">
                  <a16:creationId xmlns:a16="http://schemas.microsoft.com/office/drawing/2014/main" id="{2B801461-7EF1-1187-D5DF-2046575923BA}"/>
                </a:ext>
              </a:extLst>
            </p:cNvPr>
            <p:cNvSpPr txBox="1"/>
            <p:nvPr/>
          </p:nvSpPr>
          <p:spPr>
            <a:xfrm>
              <a:off x="6801515" y="1386553"/>
              <a:ext cx="1482585" cy="27699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Project w Scala/Akka</a:t>
              </a:r>
            </a:p>
          </p:txBody>
        </p:sp>
      </p:grpSp>
      <p:grpSp>
        <p:nvGrpSpPr>
          <p:cNvPr id="123" name="Group 122">
            <a:extLst>
              <a:ext uri="{FF2B5EF4-FFF2-40B4-BE49-F238E27FC236}">
                <a16:creationId xmlns:a16="http://schemas.microsoft.com/office/drawing/2014/main" id="{FEA42379-D34F-12F8-4560-57F5A87D311D}"/>
              </a:ext>
            </a:extLst>
          </p:cNvPr>
          <p:cNvGrpSpPr/>
          <p:nvPr/>
        </p:nvGrpSpPr>
        <p:grpSpPr>
          <a:xfrm>
            <a:off x="6895338" y="1675488"/>
            <a:ext cx="2128266" cy="2724085"/>
            <a:chOff x="6895338" y="1675488"/>
            <a:chExt cx="2128266" cy="2724085"/>
          </a:xfrm>
        </p:grpSpPr>
        <p:cxnSp>
          <p:nvCxnSpPr>
            <p:cNvPr id="115" name="Straight Connector 114">
              <a:extLst>
                <a:ext uri="{FF2B5EF4-FFF2-40B4-BE49-F238E27FC236}">
                  <a16:creationId xmlns:a16="http://schemas.microsoft.com/office/drawing/2014/main" id="{D38BBC55-CD14-3545-F165-4A147C96C5BD}"/>
                </a:ext>
              </a:extLst>
            </p:cNvPr>
            <p:cNvCxnSpPr>
              <a:cxnSpLocks/>
            </p:cNvCxnSpPr>
            <p:nvPr/>
          </p:nvCxnSpPr>
          <p:spPr>
            <a:xfrm flipH="1">
              <a:off x="8690414" y="3672551"/>
              <a:ext cx="43365" cy="727022"/>
            </a:xfrm>
            <a:prstGeom prst="line">
              <a:avLst/>
            </a:prstGeom>
          </p:spPr>
          <p:style>
            <a:lnRef idx="3">
              <a:schemeClr val="accent6"/>
            </a:lnRef>
            <a:fillRef idx="0">
              <a:schemeClr val="accent6"/>
            </a:fillRef>
            <a:effectRef idx="2">
              <a:schemeClr val="accent6"/>
            </a:effectRef>
            <a:fontRef idx="minor">
              <a:schemeClr val="tx1"/>
            </a:fontRef>
          </p:style>
        </p:cxnSp>
        <p:sp>
          <p:nvSpPr>
            <p:cNvPr id="101" name="Arc 100">
              <a:extLst>
                <a:ext uri="{FF2B5EF4-FFF2-40B4-BE49-F238E27FC236}">
                  <a16:creationId xmlns:a16="http://schemas.microsoft.com/office/drawing/2014/main" id="{86F168F5-694B-42D3-F919-6E94BFAF94E0}"/>
                </a:ext>
              </a:extLst>
            </p:cNvPr>
            <p:cNvSpPr/>
            <p:nvPr/>
          </p:nvSpPr>
          <p:spPr>
            <a:xfrm>
              <a:off x="6895338" y="1675488"/>
              <a:ext cx="1222310" cy="2242785"/>
            </a:xfrm>
            <a:prstGeom prst="arc">
              <a:avLst>
                <a:gd name="adj1" fmla="val 16269139"/>
                <a:gd name="adj2" fmla="val 2108292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PL" dirty="0"/>
            </a:p>
          </p:txBody>
        </p:sp>
        <p:cxnSp>
          <p:nvCxnSpPr>
            <p:cNvPr id="102" name="Straight Connector 101">
              <a:extLst>
                <a:ext uri="{FF2B5EF4-FFF2-40B4-BE49-F238E27FC236}">
                  <a16:creationId xmlns:a16="http://schemas.microsoft.com/office/drawing/2014/main" id="{7C7C1217-FC2D-3638-B052-DDCD77317A6D}"/>
                </a:ext>
              </a:extLst>
            </p:cNvPr>
            <p:cNvCxnSpPr>
              <a:cxnSpLocks/>
              <a:stCxn id="101" idx="2"/>
            </p:cNvCxnSpPr>
            <p:nvPr/>
          </p:nvCxnSpPr>
          <p:spPr>
            <a:xfrm>
              <a:off x="8115574" y="2704570"/>
              <a:ext cx="320926" cy="1413164"/>
            </a:xfrm>
            <a:prstGeom prst="line">
              <a:avLst/>
            </a:prstGeom>
          </p:spPr>
          <p:style>
            <a:lnRef idx="3">
              <a:schemeClr val="accent6"/>
            </a:lnRef>
            <a:fillRef idx="0">
              <a:schemeClr val="accent6"/>
            </a:fillRef>
            <a:effectRef idx="2">
              <a:schemeClr val="accent6"/>
            </a:effectRef>
            <a:fontRef idx="minor">
              <a:schemeClr val="tx1"/>
            </a:fontRef>
          </p:style>
        </p:cxnSp>
        <p:cxnSp>
          <p:nvCxnSpPr>
            <p:cNvPr id="106" name="Straight Connector 105">
              <a:extLst>
                <a:ext uri="{FF2B5EF4-FFF2-40B4-BE49-F238E27FC236}">
                  <a16:creationId xmlns:a16="http://schemas.microsoft.com/office/drawing/2014/main" id="{68641248-C027-6AEF-974E-0CACC4836032}"/>
                </a:ext>
              </a:extLst>
            </p:cNvPr>
            <p:cNvCxnSpPr>
              <a:cxnSpLocks/>
            </p:cNvCxnSpPr>
            <p:nvPr/>
          </p:nvCxnSpPr>
          <p:spPr>
            <a:xfrm flipH="1">
              <a:off x="8436500" y="3096766"/>
              <a:ext cx="37070" cy="1013159"/>
            </a:xfrm>
            <a:prstGeom prst="line">
              <a:avLst/>
            </a:prstGeom>
          </p:spPr>
          <p:style>
            <a:lnRef idx="3">
              <a:schemeClr val="accent6"/>
            </a:lnRef>
            <a:fillRef idx="0">
              <a:schemeClr val="accent6"/>
            </a:fillRef>
            <a:effectRef idx="2">
              <a:schemeClr val="accent6"/>
            </a:effectRef>
            <a:fontRef idx="minor">
              <a:schemeClr val="tx1"/>
            </a:fontRef>
          </p:style>
        </p:cxnSp>
        <p:cxnSp>
          <p:nvCxnSpPr>
            <p:cNvPr id="109" name="Straight Connector 108">
              <a:extLst>
                <a:ext uri="{FF2B5EF4-FFF2-40B4-BE49-F238E27FC236}">
                  <a16:creationId xmlns:a16="http://schemas.microsoft.com/office/drawing/2014/main" id="{9E09E0E2-F2EC-627A-BFD6-928B87D6C078}"/>
                </a:ext>
              </a:extLst>
            </p:cNvPr>
            <p:cNvCxnSpPr>
              <a:cxnSpLocks/>
            </p:cNvCxnSpPr>
            <p:nvPr/>
          </p:nvCxnSpPr>
          <p:spPr>
            <a:xfrm>
              <a:off x="8473570" y="3096766"/>
              <a:ext cx="216844" cy="1300422"/>
            </a:xfrm>
            <a:prstGeom prst="line">
              <a:avLst/>
            </a:prstGeom>
          </p:spPr>
          <p:style>
            <a:lnRef idx="3">
              <a:schemeClr val="accent6"/>
            </a:lnRef>
            <a:fillRef idx="0">
              <a:schemeClr val="accent6"/>
            </a:fillRef>
            <a:effectRef idx="2">
              <a:schemeClr val="accent6"/>
            </a:effectRef>
            <a:fontRef idx="minor">
              <a:schemeClr val="tx1"/>
            </a:fontRef>
          </p:style>
        </p:cxnSp>
        <p:sp>
          <p:nvSpPr>
            <p:cNvPr id="121" name="TextBox 120">
              <a:extLst>
                <a:ext uri="{FF2B5EF4-FFF2-40B4-BE49-F238E27FC236}">
                  <a16:creationId xmlns:a16="http://schemas.microsoft.com/office/drawing/2014/main" id="{84087271-24ED-6A2C-0A7D-FE4DF09E189F}"/>
                </a:ext>
              </a:extLst>
            </p:cNvPr>
            <p:cNvSpPr txBox="1"/>
            <p:nvPr/>
          </p:nvSpPr>
          <p:spPr>
            <a:xfrm>
              <a:off x="8004735" y="2844292"/>
              <a:ext cx="1018869" cy="27699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Ganianie za $</a:t>
              </a:r>
            </a:p>
          </p:txBody>
        </p:sp>
      </p:grpSp>
      <p:grpSp>
        <p:nvGrpSpPr>
          <p:cNvPr id="2062" name="Group 2061">
            <a:extLst>
              <a:ext uri="{FF2B5EF4-FFF2-40B4-BE49-F238E27FC236}">
                <a16:creationId xmlns:a16="http://schemas.microsoft.com/office/drawing/2014/main" id="{28E30001-0735-E563-59F3-F4BAD3B89831}"/>
              </a:ext>
            </a:extLst>
          </p:cNvPr>
          <p:cNvGrpSpPr/>
          <p:nvPr/>
        </p:nvGrpSpPr>
        <p:grpSpPr>
          <a:xfrm>
            <a:off x="8284100" y="3713391"/>
            <a:ext cx="1742444" cy="3082096"/>
            <a:chOff x="8284100" y="3713391"/>
            <a:chExt cx="1742444" cy="3082096"/>
          </a:xfrm>
        </p:grpSpPr>
        <p:pic>
          <p:nvPicPr>
            <p:cNvPr id="2052" name="Picture 4" descr="Beelzeboss: Dave Grohl, you're doing it right! - 9GAG">
              <a:extLst>
                <a:ext uri="{FF2B5EF4-FFF2-40B4-BE49-F238E27FC236}">
                  <a16:creationId xmlns:a16="http://schemas.microsoft.com/office/drawing/2014/main" id="{8D1ED3B8-DC02-8B7B-5DE4-F1AFEEEE0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4100" y="5814415"/>
              <a:ext cx="1742444" cy="9810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18" name="Straight Connector 117">
              <a:extLst>
                <a:ext uri="{FF2B5EF4-FFF2-40B4-BE49-F238E27FC236}">
                  <a16:creationId xmlns:a16="http://schemas.microsoft.com/office/drawing/2014/main" id="{FB0B9F3B-7D4A-F839-B3AD-3C4DAEDB9CB7}"/>
                </a:ext>
              </a:extLst>
            </p:cNvPr>
            <p:cNvCxnSpPr>
              <a:cxnSpLocks/>
            </p:cNvCxnSpPr>
            <p:nvPr/>
          </p:nvCxnSpPr>
          <p:spPr>
            <a:xfrm>
              <a:off x="8733779" y="3713391"/>
              <a:ext cx="189576" cy="2510359"/>
            </a:xfrm>
            <a:prstGeom prst="line">
              <a:avLst/>
            </a:prstGeom>
          </p:spPr>
          <p:style>
            <a:lnRef idx="3">
              <a:schemeClr val="accent6"/>
            </a:lnRef>
            <a:fillRef idx="0">
              <a:schemeClr val="accent6"/>
            </a:fillRef>
            <a:effectRef idx="2">
              <a:schemeClr val="accent6"/>
            </a:effectRef>
            <a:fontRef idx="minor">
              <a:schemeClr val="tx1"/>
            </a:fontRef>
          </p:style>
        </p:cxnSp>
        <p:sp>
          <p:nvSpPr>
            <p:cNvPr id="125" name="TextBox 124">
              <a:extLst>
                <a:ext uri="{FF2B5EF4-FFF2-40B4-BE49-F238E27FC236}">
                  <a16:creationId xmlns:a16="http://schemas.microsoft.com/office/drawing/2014/main" id="{48FE034C-0591-26A6-DEDB-BBE945C56812}"/>
                </a:ext>
              </a:extLst>
            </p:cNvPr>
            <p:cNvSpPr txBox="1"/>
            <p:nvPr/>
          </p:nvSpPr>
          <p:spPr>
            <a:xfrm>
              <a:off x="8624698" y="6441881"/>
              <a:ext cx="922304" cy="27699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PL" sz="1200" dirty="0"/>
                <a:t>Automotive</a:t>
              </a:r>
            </a:p>
          </p:txBody>
        </p:sp>
      </p:grpSp>
      <p:grpSp>
        <p:nvGrpSpPr>
          <p:cNvPr id="2068" name="Group 2067">
            <a:extLst>
              <a:ext uri="{FF2B5EF4-FFF2-40B4-BE49-F238E27FC236}">
                <a16:creationId xmlns:a16="http://schemas.microsoft.com/office/drawing/2014/main" id="{8786CEB9-7E3A-F682-ECA6-C96C8EDA7D93}"/>
              </a:ext>
            </a:extLst>
          </p:cNvPr>
          <p:cNvGrpSpPr/>
          <p:nvPr/>
        </p:nvGrpSpPr>
        <p:grpSpPr>
          <a:xfrm>
            <a:off x="8923355" y="4049473"/>
            <a:ext cx="1384889" cy="2174277"/>
            <a:chOff x="8923355" y="4049473"/>
            <a:chExt cx="1384889" cy="2174277"/>
          </a:xfrm>
        </p:grpSpPr>
        <p:cxnSp>
          <p:nvCxnSpPr>
            <p:cNvPr id="127" name="Straight Connector 126">
              <a:extLst>
                <a:ext uri="{FF2B5EF4-FFF2-40B4-BE49-F238E27FC236}">
                  <a16:creationId xmlns:a16="http://schemas.microsoft.com/office/drawing/2014/main" id="{08F2FA1B-6044-E900-3371-D7C99DCAF602}"/>
                </a:ext>
              </a:extLst>
            </p:cNvPr>
            <p:cNvCxnSpPr>
              <a:cxnSpLocks/>
            </p:cNvCxnSpPr>
            <p:nvPr/>
          </p:nvCxnSpPr>
          <p:spPr>
            <a:xfrm flipH="1">
              <a:off x="8923355" y="5308499"/>
              <a:ext cx="256502" cy="915251"/>
            </a:xfrm>
            <a:prstGeom prst="line">
              <a:avLst/>
            </a:prstGeom>
          </p:spPr>
          <p:style>
            <a:lnRef idx="3">
              <a:schemeClr val="accent6"/>
            </a:lnRef>
            <a:fillRef idx="0">
              <a:schemeClr val="accent6"/>
            </a:fillRef>
            <a:effectRef idx="2">
              <a:schemeClr val="accent6"/>
            </a:effectRef>
            <a:fontRef idx="minor">
              <a:schemeClr val="tx1"/>
            </a:fontRef>
          </p:style>
        </p:cxnSp>
        <p:pic>
          <p:nvPicPr>
            <p:cNvPr id="2056" name="Picture 8" descr="Electrical car icon Vectors &amp; Illustrations for Free Download | Freepik">
              <a:extLst>
                <a:ext uri="{FF2B5EF4-FFF2-40B4-BE49-F238E27FC236}">
                  <a16:creationId xmlns:a16="http://schemas.microsoft.com/office/drawing/2014/main" id="{9826C832-2A2A-00AB-75F4-E9C1DADD6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1347" y="4049473"/>
              <a:ext cx="531767" cy="504554"/>
            </a:xfrm>
            <a:prstGeom prst="rect">
              <a:avLst/>
            </a:prstGeom>
            <a:noFill/>
            <a:extLst>
              <a:ext uri="{909E8E84-426E-40DD-AFC4-6F175D3DCCD1}">
                <a14:hiddenFill xmlns:a14="http://schemas.microsoft.com/office/drawing/2010/main">
                  <a:solidFill>
                    <a:srgbClr val="FFFFFF"/>
                  </a:solidFill>
                </a14:hiddenFill>
              </a:ext>
            </a:extLst>
          </p:spPr>
        </p:pic>
        <p:cxnSp>
          <p:nvCxnSpPr>
            <p:cNvPr id="2058" name="Straight Connector 2057">
              <a:extLst>
                <a:ext uri="{FF2B5EF4-FFF2-40B4-BE49-F238E27FC236}">
                  <a16:creationId xmlns:a16="http://schemas.microsoft.com/office/drawing/2014/main" id="{705DAD21-9D1F-ED62-F6A9-8F29669AF68E}"/>
                </a:ext>
              </a:extLst>
            </p:cNvPr>
            <p:cNvCxnSpPr>
              <a:cxnSpLocks/>
            </p:cNvCxnSpPr>
            <p:nvPr/>
          </p:nvCxnSpPr>
          <p:spPr>
            <a:xfrm flipH="1">
              <a:off x="9173033" y="4510386"/>
              <a:ext cx="430789" cy="826583"/>
            </a:xfrm>
            <a:prstGeom prst="line">
              <a:avLst/>
            </a:prstGeom>
          </p:spPr>
          <p:style>
            <a:lnRef idx="3">
              <a:schemeClr val="accent6"/>
            </a:lnRef>
            <a:fillRef idx="0">
              <a:schemeClr val="accent6"/>
            </a:fillRef>
            <a:effectRef idx="2">
              <a:schemeClr val="accent6"/>
            </a:effectRef>
            <a:fontRef idx="minor">
              <a:schemeClr val="tx1"/>
            </a:fontRef>
          </p:style>
        </p:cxnSp>
        <p:sp>
          <p:nvSpPr>
            <p:cNvPr id="2063" name="TextBox 2062">
              <a:extLst>
                <a:ext uri="{FF2B5EF4-FFF2-40B4-BE49-F238E27FC236}">
                  <a16:creationId xmlns:a16="http://schemas.microsoft.com/office/drawing/2014/main" id="{E08A6A44-526D-7ED9-7D74-8174B3C32D6C}"/>
                </a:ext>
              </a:extLst>
            </p:cNvPr>
            <p:cNvSpPr txBox="1"/>
            <p:nvPr/>
          </p:nvSpPr>
          <p:spPr>
            <a:xfrm>
              <a:off x="9289375" y="4936381"/>
              <a:ext cx="1018869" cy="27699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Ganianie za $</a:t>
              </a:r>
            </a:p>
          </p:txBody>
        </p:sp>
        <p:cxnSp>
          <p:nvCxnSpPr>
            <p:cNvPr id="2065" name="Straight Connector 2064">
              <a:extLst>
                <a:ext uri="{FF2B5EF4-FFF2-40B4-BE49-F238E27FC236}">
                  <a16:creationId xmlns:a16="http://schemas.microsoft.com/office/drawing/2014/main" id="{24CBB49E-4A29-2180-BD75-B1C6F27988AD}"/>
                </a:ext>
              </a:extLst>
            </p:cNvPr>
            <p:cNvCxnSpPr>
              <a:cxnSpLocks/>
            </p:cNvCxnSpPr>
            <p:nvPr/>
          </p:nvCxnSpPr>
          <p:spPr>
            <a:xfrm flipH="1">
              <a:off x="9603822" y="4514551"/>
              <a:ext cx="331748" cy="0"/>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078" name="Group 2077">
            <a:extLst>
              <a:ext uri="{FF2B5EF4-FFF2-40B4-BE49-F238E27FC236}">
                <a16:creationId xmlns:a16="http://schemas.microsoft.com/office/drawing/2014/main" id="{45B235C8-6519-F3DB-57E9-9972B42DBE19}"/>
              </a:ext>
            </a:extLst>
          </p:cNvPr>
          <p:cNvGrpSpPr/>
          <p:nvPr/>
        </p:nvGrpSpPr>
        <p:grpSpPr>
          <a:xfrm>
            <a:off x="9853500" y="3465158"/>
            <a:ext cx="2748772" cy="2538616"/>
            <a:chOff x="9853500" y="3465158"/>
            <a:chExt cx="2748772" cy="2538616"/>
          </a:xfrm>
        </p:grpSpPr>
        <p:sp>
          <p:nvSpPr>
            <p:cNvPr id="2072" name="Arc 2071">
              <a:extLst>
                <a:ext uri="{FF2B5EF4-FFF2-40B4-BE49-F238E27FC236}">
                  <a16:creationId xmlns:a16="http://schemas.microsoft.com/office/drawing/2014/main" id="{DBEF7C90-8633-2314-3364-A25EC8971231}"/>
                </a:ext>
              </a:extLst>
            </p:cNvPr>
            <p:cNvSpPr/>
            <p:nvPr/>
          </p:nvSpPr>
          <p:spPr>
            <a:xfrm>
              <a:off x="9853500" y="3760989"/>
              <a:ext cx="2748772" cy="2242785"/>
            </a:xfrm>
            <a:prstGeom prst="arc">
              <a:avLst>
                <a:gd name="adj1" fmla="val 11747410"/>
                <a:gd name="adj2" fmla="val 1619873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PL" dirty="0"/>
            </a:p>
          </p:txBody>
        </p:sp>
        <p:cxnSp>
          <p:nvCxnSpPr>
            <p:cNvPr id="2073" name="Straight Connector 2072">
              <a:extLst>
                <a:ext uri="{FF2B5EF4-FFF2-40B4-BE49-F238E27FC236}">
                  <a16:creationId xmlns:a16="http://schemas.microsoft.com/office/drawing/2014/main" id="{6BF39486-EF84-6F95-A366-729EE26773FE}"/>
                </a:ext>
              </a:extLst>
            </p:cNvPr>
            <p:cNvCxnSpPr>
              <a:cxnSpLocks/>
            </p:cNvCxnSpPr>
            <p:nvPr/>
          </p:nvCxnSpPr>
          <p:spPr>
            <a:xfrm flipV="1">
              <a:off x="11221687" y="3742157"/>
              <a:ext cx="672337" cy="21172"/>
            </a:xfrm>
            <a:prstGeom prst="line">
              <a:avLst/>
            </a:prstGeom>
          </p:spPr>
          <p:style>
            <a:lnRef idx="3">
              <a:schemeClr val="accent6"/>
            </a:lnRef>
            <a:fillRef idx="0">
              <a:schemeClr val="accent6"/>
            </a:fillRef>
            <a:effectRef idx="2">
              <a:schemeClr val="accent6"/>
            </a:effectRef>
            <a:fontRef idx="minor">
              <a:schemeClr val="tx1"/>
            </a:fontRef>
          </p:style>
        </p:cxnSp>
        <p:sp>
          <p:nvSpPr>
            <p:cNvPr id="2077" name="TextBox 2076">
              <a:extLst>
                <a:ext uri="{FF2B5EF4-FFF2-40B4-BE49-F238E27FC236}">
                  <a16:creationId xmlns:a16="http://schemas.microsoft.com/office/drawing/2014/main" id="{EE76AECD-8091-ED4F-6262-CB824CE43147}"/>
                </a:ext>
              </a:extLst>
            </p:cNvPr>
            <p:cNvSpPr txBox="1"/>
            <p:nvPr/>
          </p:nvSpPr>
          <p:spPr>
            <a:xfrm>
              <a:off x="10972659" y="3465158"/>
              <a:ext cx="628249" cy="276999"/>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none" rtlCol="0">
              <a:spAutoFit/>
            </a:bodyPr>
            <a:lstStyle/>
            <a:p>
              <a:r>
                <a:rPr lang="en-PL" sz="1200" dirty="0"/>
                <a:t>Clojure</a:t>
              </a:r>
            </a:p>
          </p:txBody>
        </p:sp>
      </p:grpSp>
    </p:spTree>
    <p:extLst>
      <p:ext uri="{BB962C8B-B14F-4D97-AF65-F5344CB8AC3E}">
        <p14:creationId xmlns:p14="http://schemas.microsoft.com/office/powerpoint/2010/main" val="1608246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lojure SVG Vector Logos - Vector Logo Zone">
            <a:extLst>
              <a:ext uri="{FF2B5EF4-FFF2-40B4-BE49-F238E27FC236}">
                <a16:creationId xmlns:a16="http://schemas.microsoft.com/office/drawing/2014/main" id="{F21116A8-CB18-486E-48AF-1F1980D65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1" y="0"/>
            <a:ext cx="3607576" cy="180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67A4D-6D4E-E665-1C19-609C30E4BAA4}"/>
              </a:ext>
            </a:extLst>
          </p:cNvPr>
          <p:cNvSpPr txBox="1"/>
          <p:nvPr/>
        </p:nvSpPr>
        <p:spPr>
          <a:xfrm>
            <a:off x="3600595" y="609506"/>
            <a:ext cx="2261004" cy="584775"/>
          </a:xfrm>
          <a:prstGeom prst="rect">
            <a:avLst/>
          </a:prstGeom>
          <a:noFill/>
        </p:spPr>
        <p:txBody>
          <a:bodyPr wrap="none" rtlCol="0">
            <a:spAutoFit/>
          </a:bodyPr>
          <a:lstStyle/>
          <a:p>
            <a:r>
              <a:rPr lang="en-GB" sz="3200" dirty="0">
                <a:solidFill>
                  <a:srgbClr val="62B132"/>
                </a:solidFill>
              </a:rPr>
              <a:t>c</a:t>
            </a:r>
            <a:r>
              <a:rPr lang="en-PL" sz="3200" dirty="0">
                <a:solidFill>
                  <a:srgbClr val="62B132"/>
                </a:solidFill>
              </a:rPr>
              <a:t>rash course</a:t>
            </a:r>
          </a:p>
        </p:txBody>
      </p:sp>
      <p:sp>
        <p:nvSpPr>
          <p:cNvPr id="6" name="TextBox 5">
            <a:extLst>
              <a:ext uri="{FF2B5EF4-FFF2-40B4-BE49-F238E27FC236}">
                <a16:creationId xmlns:a16="http://schemas.microsoft.com/office/drawing/2014/main" id="{F7D0D3FF-631F-3229-E9AD-8A13BB702CA1}"/>
              </a:ext>
            </a:extLst>
          </p:cNvPr>
          <p:cNvSpPr txBox="1"/>
          <p:nvPr/>
        </p:nvSpPr>
        <p:spPr>
          <a:xfrm>
            <a:off x="193700" y="1628464"/>
            <a:ext cx="6097162" cy="369332"/>
          </a:xfrm>
          <a:prstGeom prst="rect">
            <a:avLst/>
          </a:prstGeom>
          <a:noFill/>
        </p:spPr>
        <p:txBody>
          <a:bodyPr wrap="square">
            <a:spAutoFit/>
          </a:bodyPr>
          <a:lstStyle/>
          <a:p>
            <a:pPr algn="l"/>
            <a:r>
              <a:rPr lang="en-GB" b="0" i="0" dirty="0">
                <a:solidFill>
                  <a:srgbClr val="424242"/>
                </a:solidFill>
                <a:effectLst/>
                <a:latin typeface="Open Sans" panose="020B0606030504020204" pitchFamily="34" charset="0"/>
              </a:rPr>
              <a:t>Java interoperability</a:t>
            </a:r>
          </a:p>
        </p:txBody>
      </p:sp>
      <p:pic>
        <p:nvPicPr>
          <p:cNvPr id="11" name="Picture 10" descr="A screenshot of a computer code&#10;&#10;Description automatically generated">
            <a:extLst>
              <a:ext uri="{FF2B5EF4-FFF2-40B4-BE49-F238E27FC236}">
                <a16:creationId xmlns:a16="http://schemas.microsoft.com/office/drawing/2014/main" id="{EE3F652E-73F6-EC0D-80FC-1E4AA5AF07CB}"/>
              </a:ext>
            </a:extLst>
          </p:cNvPr>
          <p:cNvPicPr>
            <a:picLocks noChangeAspect="1"/>
          </p:cNvPicPr>
          <p:nvPr/>
        </p:nvPicPr>
        <p:blipFill>
          <a:blip r:embed="rId4"/>
          <a:stretch>
            <a:fillRect/>
          </a:stretch>
        </p:blipFill>
        <p:spPr>
          <a:xfrm>
            <a:off x="467380" y="2075536"/>
            <a:ext cx="7772400" cy="2784669"/>
          </a:xfrm>
          <a:prstGeom prst="rect">
            <a:avLst/>
          </a:prstGeom>
        </p:spPr>
      </p:pic>
      <p:pic>
        <p:nvPicPr>
          <p:cNvPr id="23558" name="Picture 6" descr="FUNNY ANIMAL JOKES AND THEIR KIN - Comic Book and Movie Reviews">
            <a:extLst>
              <a:ext uri="{FF2B5EF4-FFF2-40B4-BE49-F238E27FC236}">
                <a16:creationId xmlns:a16="http://schemas.microsoft.com/office/drawing/2014/main" id="{DA4786F5-5000-7D7F-30D8-A717E898C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8016" y="1440342"/>
            <a:ext cx="3364331" cy="47824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21DDC6DC-E6EC-8E98-BEC6-A9D29A8035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7442" y="2589635"/>
            <a:ext cx="338983" cy="3389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ue and orange cup with smoke&#10;&#10;Description automatically generated">
            <a:extLst>
              <a:ext uri="{FF2B5EF4-FFF2-40B4-BE49-F238E27FC236}">
                <a16:creationId xmlns:a16="http://schemas.microsoft.com/office/drawing/2014/main" id="{203E0B21-4770-ACFC-6580-7CB879857029}"/>
              </a:ext>
            </a:extLst>
          </p:cNvPr>
          <p:cNvPicPr>
            <a:picLocks noChangeAspect="1"/>
          </p:cNvPicPr>
          <p:nvPr/>
        </p:nvPicPr>
        <p:blipFill>
          <a:blip r:embed="rId7"/>
          <a:stretch>
            <a:fillRect/>
          </a:stretch>
        </p:blipFill>
        <p:spPr>
          <a:xfrm>
            <a:off x="8365984" y="3783243"/>
            <a:ext cx="692912" cy="692912"/>
          </a:xfrm>
          <a:prstGeom prst="rect">
            <a:avLst/>
          </a:prstGeom>
        </p:spPr>
      </p:pic>
      <p:grpSp>
        <p:nvGrpSpPr>
          <p:cNvPr id="19" name="Group 18">
            <a:extLst>
              <a:ext uri="{FF2B5EF4-FFF2-40B4-BE49-F238E27FC236}">
                <a16:creationId xmlns:a16="http://schemas.microsoft.com/office/drawing/2014/main" id="{6F94A17F-24B9-C2E6-B585-CF5B10F18C38}"/>
              </a:ext>
            </a:extLst>
          </p:cNvPr>
          <p:cNvGrpSpPr/>
          <p:nvPr/>
        </p:nvGrpSpPr>
        <p:grpSpPr>
          <a:xfrm>
            <a:off x="2921000" y="1194281"/>
            <a:ext cx="6350000" cy="5092700"/>
            <a:chOff x="2921000" y="1194281"/>
            <a:chExt cx="6350000" cy="5092700"/>
          </a:xfrm>
        </p:grpSpPr>
        <p:pic>
          <p:nvPicPr>
            <p:cNvPr id="4098" name="Picture 2" descr="Family guy Noah's ark Meme Generator - Imgflip">
              <a:extLst>
                <a:ext uri="{FF2B5EF4-FFF2-40B4-BE49-F238E27FC236}">
                  <a16:creationId xmlns:a16="http://schemas.microsoft.com/office/drawing/2014/main" id="{608FED71-F673-BC58-379B-C731BAA878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1000" y="1194281"/>
              <a:ext cx="6350000" cy="5092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with a black background&#10;&#10;Description automatically generated">
              <a:extLst>
                <a:ext uri="{FF2B5EF4-FFF2-40B4-BE49-F238E27FC236}">
                  <a16:creationId xmlns:a16="http://schemas.microsoft.com/office/drawing/2014/main" id="{C397CE1B-0D86-E8E1-C3FC-BCBB11A2DD1E}"/>
                </a:ext>
              </a:extLst>
            </p:cNvPr>
            <p:cNvPicPr>
              <a:picLocks noChangeAspect="1"/>
            </p:cNvPicPr>
            <p:nvPr/>
          </p:nvPicPr>
          <p:blipFill>
            <a:blip r:embed="rId9"/>
            <a:stretch>
              <a:fillRect/>
            </a:stretch>
          </p:blipFill>
          <p:spPr>
            <a:xfrm>
              <a:off x="7628016" y="4457226"/>
              <a:ext cx="402979" cy="402979"/>
            </a:xfrm>
            <a:prstGeom prst="rect">
              <a:avLst/>
            </a:prstGeom>
          </p:spPr>
        </p:pic>
        <p:pic>
          <p:nvPicPr>
            <p:cNvPr id="13" name="Picture 12" descr="A green text on a black background&#10;&#10;Description automatically generated">
              <a:extLst>
                <a:ext uri="{FF2B5EF4-FFF2-40B4-BE49-F238E27FC236}">
                  <a16:creationId xmlns:a16="http://schemas.microsoft.com/office/drawing/2014/main" id="{EEF8EA31-7848-5481-5FE4-04672089709C}"/>
                </a:ext>
              </a:extLst>
            </p:cNvPr>
            <p:cNvPicPr>
              <a:picLocks noChangeAspect="1"/>
            </p:cNvPicPr>
            <p:nvPr/>
          </p:nvPicPr>
          <p:blipFill>
            <a:blip r:embed="rId10"/>
            <a:stretch>
              <a:fillRect/>
            </a:stretch>
          </p:blipFill>
          <p:spPr>
            <a:xfrm>
              <a:off x="7305304" y="2822747"/>
              <a:ext cx="1451382" cy="622021"/>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1D9845DF-D9EF-3160-8C61-CA78E6987C5F}"/>
                </a:ext>
              </a:extLst>
            </p:cNvPr>
            <p:cNvPicPr>
              <a:picLocks noChangeAspect="1"/>
            </p:cNvPicPr>
            <p:nvPr/>
          </p:nvPicPr>
          <p:blipFill>
            <a:blip r:embed="rId9"/>
            <a:stretch>
              <a:fillRect/>
            </a:stretch>
          </p:blipFill>
          <p:spPr>
            <a:xfrm>
              <a:off x="3918026" y="4487345"/>
              <a:ext cx="225056" cy="225056"/>
            </a:xfrm>
            <a:prstGeom prst="rect">
              <a:avLst/>
            </a:prstGeom>
          </p:spPr>
        </p:pic>
        <p:pic>
          <p:nvPicPr>
            <p:cNvPr id="18" name="Picture 17" descr="A green hexagon with a black power button&#10;&#10;Description automatically generated">
              <a:extLst>
                <a:ext uri="{FF2B5EF4-FFF2-40B4-BE49-F238E27FC236}">
                  <a16:creationId xmlns:a16="http://schemas.microsoft.com/office/drawing/2014/main" id="{8888BC6E-5FFF-CC41-B1FB-F2EB721CDFE3}"/>
                </a:ext>
              </a:extLst>
            </p:cNvPr>
            <p:cNvPicPr>
              <a:picLocks noChangeAspect="1"/>
            </p:cNvPicPr>
            <p:nvPr/>
          </p:nvPicPr>
          <p:blipFill>
            <a:blip r:embed="rId11"/>
            <a:stretch>
              <a:fillRect/>
            </a:stretch>
          </p:blipFill>
          <p:spPr>
            <a:xfrm>
              <a:off x="3854924" y="4418123"/>
              <a:ext cx="225056" cy="201920"/>
            </a:xfrm>
            <a:prstGeom prst="rect">
              <a:avLst/>
            </a:prstGeom>
          </p:spPr>
        </p:pic>
      </p:grpSp>
    </p:spTree>
    <p:extLst>
      <p:ext uri="{BB962C8B-B14F-4D97-AF65-F5344CB8AC3E}">
        <p14:creationId xmlns:p14="http://schemas.microsoft.com/office/powerpoint/2010/main" val="288768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a:extLst>
              <a:ext uri="{FF2B5EF4-FFF2-40B4-BE49-F238E27FC236}">
                <a16:creationId xmlns:a16="http://schemas.microsoft.com/office/drawing/2014/main" id="{D7C5B8CE-0DE5-81DF-4359-A4047981F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837" y="2318848"/>
            <a:ext cx="4051300" cy="2482850"/>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How AnyChart Team Makes Use of Clojure and ClojureScript">
            <a:extLst>
              <a:ext uri="{FF2B5EF4-FFF2-40B4-BE49-F238E27FC236}">
                <a16:creationId xmlns:a16="http://schemas.microsoft.com/office/drawing/2014/main" id="{673E9B1C-AD7D-8043-97B9-6F268E307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160" y="595151"/>
            <a:ext cx="2080085" cy="13228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of a cartoon character with glasses&#10;&#10;Description automatically generated">
            <a:extLst>
              <a:ext uri="{FF2B5EF4-FFF2-40B4-BE49-F238E27FC236}">
                <a16:creationId xmlns:a16="http://schemas.microsoft.com/office/drawing/2014/main" id="{18DE63DE-05F4-D41D-71BC-5A325C2BED0E}"/>
              </a:ext>
            </a:extLst>
          </p:cNvPr>
          <p:cNvPicPr>
            <a:picLocks noChangeAspect="1"/>
          </p:cNvPicPr>
          <p:nvPr/>
        </p:nvPicPr>
        <p:blipFill>
          <a:blip r:embed="rId4"/>
          <a:stretch>
            <a:fillRect/>
          </a:stretch>
        </p:blipFill>
        <p:spPr>
          <a:xfrm>
            <a:off x="8383164" y="2215005"/>
            <a:ext cx="1919058" cy="1445366"/>
          </a:xfrm>
          <a:prstGeom prst="rect">
            <a:avLst/>
          </a:prstGeom>
        </p:spPr>
      </p:pic>
      <p:grpSp>
        <p:nvGrpSpPr>
          <p:cNvPr id="10" name="Group 9">
            <a:extLst>
              <a:ext uri="{FF2B5EF4-FFF2-40B4-BE49-F238E27FC236}">
                <a16:creationId xmlns:a16="http://schemas.microsoft.com/office/drawing/2014/main" id="{EEA7F06A-BEDB-B6E6-01A1-B2E673B07114}"/>
              </a:ext>
            </a:extLst>
          </p:cNvPr>
          <p:cNvGrpSpPr/>
          <p:nvPr/>
        </p:nvGrpSpPr>
        <p:grpSpPr>
          <a:xfrm>
            <a:off x="425789" y="2464292"/>
            <a:ext cx="2789734" cy="1464610"/>
            <a:chOff x="425789" y="2464292"/>
            <a:chExt cx="2789734" cy="1464610"/>
          </a:xfrm>
        </p:grpSpPr>
        <p:pic>
          <p:nvPicPr>
            <p:cNvPr id="26638" name="Picture 14" descr="Pulumi - Infrastructure as Code in Any Programming Language">
              <a:extLst>
                <a:ext uri="{FF2B5EF4-FFF2-40B4-BE49-F238E27FC236}">
                  <a16:creationId xmlns:a16="http://schemas.microsoft.com/office/drawing/2014/main" id="{A70E699E-B9BE-CCAC-BD74-BF1A21C1F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789" y="2464292"/>
              <a:ext cx="2789734" cy="14646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lojure SVG Vector Logos - Vector Logo Zone">
              <a:extLst>
                <a:ext uri="{FF2B5EF4-FFF2-40B4-BE49-F238E27FC236}">
                  <a16:creationId xmlns:a16="http://schemas.microsoft.com/office/drawing/2014/main" id="{4FB50FED-751C-3F93-01F4-E7A4E7DCF2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8203" y="3429000"/>
              <a:ext cx="927197" cy="463599"/>
            </a:xfrm>
            <a:prstGeom prst="rect">
              <a:avLst/>
            </a:prstGeom>
            <a:noFill/>
            <a:extLst>
              <a:ext uri="{909E8E84-426E-40DD-AFC4-6F175D3DCCD1}">
                <a14:hiddenFill xmlns:a14="http://schemas.microsoft.com/office/drawing/2010/main">
                  <a:solidFill>
                    <a:srgbClr val="FFFFFF"/>
                  </a:solidFill>
                </a14:hiddenFill>
              </a:ext>
            </a:extLst>
          </p:spPr>
        </p:pic>
        <p:sp>
          <p:nvSpPr>
            <p:cNvPr id="9" name="Plus 8">
              <a:extLst>
                <a:ext uri="{FF2B5EF4-FFF2-40B4-BE49-F238E27FC236}">
                  <a16:creationId xmlns:a16="http://schemas.microsoft.com/office/drawing/2014/main" id="{5B07D507-BBEF-389E-E6D6-09C79FFA6121}"/>
                </a:ext>
              </a:extLst>
            </p:cNvPr>
            <p:cNvSpPr/>
            <p:nvPr/>
          </p:nvSpPr>
          <p:spPr>
            <a:xfrm>
              <a:off x="1819095" y="3548835"/>
              <a:ext cx="219108" cy="223073"/>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L"/>
            </a:p>
          </p:txBody>
        </p:sp>
      </p:grpSp>
      <p:grpSp>
        <p:nvGrpSpPr>
          <p:cNvPr id="14" name="Group 13">
            <a:extLst>
              <a:ext uri="{FF2B5EF4-FFF2-40B4-BE49-F238E27FC236}">
                <a16:creationId xmlns:a16="http://schemas.microsoft.com/office/drawing/2014/main" id="{4711753F-83CC-2813-FFE0-01F680694483}"/>
              </a:ext>
            </a:extLst>
          </p:cNvPr>
          <p:cNvGrpSpPr/>
          <p:nvPr/>
        </p:nvGrpSpPr>
        <p:grpSpPr>
          <a:xfrm>
            <a:off x="774689" y="4677493"/>
            <a:ext cx="2440834" cy="1428327"/>
            <a:chOff x="774689" y="4677493"/>
            <a:chExt cx="2440834" cy="1428327"/>
          </a:xfrm>
        </p:grpSpPr>
        <p:pic>
          <p:nvPicPr>
            <p:cNvPr id="26640" name="Picture 16" descr="Light and fluffy configuration">
              <a:extLst>
                <a:ext uri="{FF2B5EF4-FFF2-40B4-BE49-F238E27FC236}">
                  <a16:creationId xmlns:a16="http://schemas.microsoft.com/office/drawing/2014/main" id="{DD6995E3-CC87-3154-12C9-F4FE16FB4B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689" y="4677493"/>
              <a:ext cx="2088811" cy="11385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0EB8C36-D05F-063C-6492-4951493A5C35}"/>
                </a:ext>
              </a:extLst>
            </p:cNvPr>
            <p:cNvSpPr txBox="1"/>
            <p:nvPr/>
          </p:nvSpPr>
          <p:spPr>
            <a:xfrm>
              <a:off x="774689" y="5798043"/>
              <a:ext cx="2440834" cy="307777"/>
            </a:xfrm>
            <a:prstGeom prst="rect">
              <a:avLst/>
            </a:prstGeom>
            <a:noFill/>
          </p:spPr>
          <p:txBody>
            <a:bodyPr wrap="square">
              <a:spAutoFit/>
            </a:bodyPr>
            <a:lstStyle/>
            <a:p>
              <a:r>
                <a:rPr lang="en-PL" sz="1400" dirty="0"/>
                <a:t>https://github.com/juxt/aero</a:t>
              </a:r>
            </a:p>
          </p:txBody>
        </p:sp>
      </p:grpSp>
      <p:pic>
        <p:nvPicPr>
          <p:cNvPr id="16" name="Picture 15" descr="A person with a mustache&#10;&#10;Description automatically generated">
            <a:extLst>
              <a:ext uri="{FF2B5EF4-FFF2-40B4-BE49-F238E27FC236}">
                <a16:creationId xmlns:a16="http://schemas.microsoft.com/office/drawing/2014/main" id="{6ED8C448-BB7A-FC2E-EB62-86413A6E7D5D}"/>
              </a:ext>
            </a:extLst>
          </p:cNvPr>
          <p:cNvPicPr>
            <a:picLocks noChangeAspect="1"/>
          </p:cNvPicPr>
          <p:nvPr/>
        </p:nvPicPr>
        <p:blipFill>
          <a:blip r:embed="rId8"/>
          <a:stretch>
            <a:fillRect/>
          </a:stretch>
        </p:blipFill>
        <p:spPr>
          <a:xfrm>
            <a:off x="4246311" y="277791"/>
            <a:ext cx="2731462" cy="1957548"/>
          </a:xfrm>
          <a:prstGeom prst="rect">
            <a:avLst/>
          </a:prstGeom>
        </p:spPr>
      </p:pic>
      <p:pic>
        <p:nvPicPr>
          <p:cNvPr id="26642" name="Picture 18" descr="Reagent v1.0.0 : r/Clojure">
            <a:extLst>
              <a:ext uri="{FF2B5EF4-FFF2-40B4-BE49-F238E27FC236}">
                <a16:creationId xmlns:a16="http://schemas.microsoft.com/office/drawing/2014/main" id="{1B2F1830-6F07-E549-D57E-B109A34195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0341" y="404449"/>
            <a:ext cx="3027060" cy="1513530"/>
          </a:xfrm>
          <a:prstGeom prst="rect">
            <a:avLst/>
          </a:prstGeom>
          <a:noFill/>
          <a:extLst>
            <a:ext uri="{909E8E84-426E-40DD-AFC4-6F175D3DCCD1}">
              <a14:hiddenFill xmlns:a14="http://schemas.microsoft.com/office/drawing/2010/main">
                <a:solidFill>
                  <a:srgbClr val="FFFFFF"/>
                </a:solidFill>
              </a14:hiddenFill>
            </a:ext>
          </a:extLst>
        </p:spPr>
      </p:pic>
      <p:pic>
        <p:nvPicPr>
          <p:cNvPr id="26646" name="Picture 22" descr="HoneySQL - hands on tutorial on how to write SQL queries in Clojure -  YouTube">
            <a:extLst>
              <a:ext uri="{FF2B5EF4-FFF2-40B4-BE49-F238E27FC236}">
                <a16:creationId xmlns:a16="http://schemas.microsoft.com/office/drawing/2014/main" id="{29A51FEE-4EB6-8E19-2472-7CB82734AD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5141" y="3892599"/>
            <a:ext cx="2782754" cy="1565299"/>
          </a:xfrm>
          <a:prstGeom prst="rect">
            <a:avLst/>
          </a:prstGeom>
          <a:noFill/>
          <a:extLst>
            <a:ext uri="{909E8E84-426E-40DD-AFC4-6F175D3DCCD1}">
              <a14:hiddenFill xmlns:a14="http://schemas.microsoft.com/office/drawing/2010/main">
                <a:solidFill>
                  <a:srgbClr val="FFFFFF"/>
                </a:solidFill>
              </a14:hiddenFill>
            </a:ext>
          </a:extLst>
        </p:spPr>
      </p:pic>
      <p:pic>
        <p:nvPicPr>
          <p:cNvPr id="26648" name="Picture 24" descr="malli/README.md at master · metosin/malli · GitHub">
            <a:extLst>
              <a:ext uri="{FF2B5EF4-FFF2-40B4-BE49-F238E27FC236}">
                <a16:creationId xmlns:a16="http://schemas.microsoft.com/office/drawing/2014/main" id="{4B867CED-ACE9-C156-906A-7810FA9480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85521" y="5062494"/>
            <a:ext cx="2510528" cy="1255264"/>
          </a:xfrm>
          <a:prstGeom prst="rect">
            <a:avLst/>
          </a:prstGeom>
          <a:noFill/>
          <a:extLst>
            <a:ext uri="{909E8E84-426E-40DD-AFC4-6F175D3DCCD1}">
              <a14:hiddenFill xmlns:a14="http://schemas.microsoft.com/office/drawing/2010/main">
                <a:solidFill>
                  <a:srgbClr val="FFFFFF"/>
                </a:solidFill>
              </a14:hiddenFill>
            </a:ext>
          </a:extLst>
        </p:spPr>
      </p:pic>
      <p:pic>
        <p:nvPicPr>
          <p:cNvPr id="26650" name="Picture 26" descr="reitit/examples/ring-malli-swagger/src/example/server.clj at master ·  metosin/reitit · GitHub">
            <a:extLst>
              <a:ext uri="{FF2B5EF4-FFF2-40B4-BE49-F238E27FC236}">
                <a16:creationId xmlns:a16="http://schemas.microsoft.com/office/drawing/2014/main" id="{26D7B5F9-C29A-25C6-04C0-F815635412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7773" y="5650186"/>
            <a:ext cx="2252263" cy="1126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054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66E5A-4181-FA8C-9E51-7CA410E00392}"/>
              </a:ext>
            </a:extLst>
          </p:cNvPr>
          <p:cNvPicPr>
            <a:picLocks noChangeAspect="1"/>
          </p:cNvPicPr>
          <p:nvPr/>
        </p:nvPicPr>
        <p:blipFill>
          <a:blip r:embed="rId3"/>
          <a:stretch>
            <a:fillRect/>
          </a:stretch>
        </p:blipFill>
        <p:spPr>
          <a:xfrm>
            <a:off x="1973333" y="456823"/>
            <a:ext cx="7772400" cy="3886200"/>
          </a:xfrm>
          <a:prstGeom prst="rect">
            <a:avLst/>
          </a:prstGeom>
        </p:spPr>
      </p:pic>
      <p:sp>
        <p:nvSpPr>
          <p:cNvPr id="6" name="TextBox 5">
            <a:extLst>
              <a:ext uri="{FF2B5EF4-FFF2-40B4-BE49-F238E27FC236}">
                <a16:creationId xmlns:a16="http://schemas.microsoft.com/office/drawing/2014/main" id="{D501B2C2-794A-341E-B3D4-8EAE84C33A92}"/>
              </a:ext>
            </a:extLst>
          </p:cNvPr>
          <p:cNvSpPr txBox="1"/>
          <p:nvPr/>
        </p:nvSpPr>
        <p:spPr>
          <a:xfrm>
            <a:off x="1973333" y="4458077"/>
            <a:ext cx="7720553" cy="2308324"/>
          </a:xfrm>
          <a:prstGeom prst="rect">
            <a:avLst/>
          </a:prstGeom>
          <a:noFill/>
        </p:spPr>
        <p:txBody>
          <a:bodyPr wrap="square">
            <a:spAutoFit/>
          </a:bodyPr>
          <a:lstStyle/>
          <a:p>
            <a:r>
              <a:rPr lang="en-GB" b="0" i="0" dirty="0">
                <a:solidFill>
                  <a:srgbClr val="232629"/>
                </a:solidFill>
                <a:effectLst/>
                <a:latin typeface="Source Sans Pro" panose="020B0503030403020204" pitchFamily="34" charset="0"/>
              </a:rPr>
              <a:t>“Productivity depends on being able to juggle a lot of little details in short term memory all at once. Any kind of interruption can cause these details to come crashing down. When you resume work, you can’t remember any </a:t>
            </a:r>
            <a:r>
              <a:rPr lang="en-GB" sz="1400" b="0" i="0" dirty="0">
                <a:solidFill>
                  <a:srgbClr val="232629"/>
                </a:solidFill>
                <a:effectLst/>
                <a:latin typeface="Source Sans Pro" panose="020B0503030403020204" pitchFamily="34" charset="0"/>
              </a:rPr>
              <a:t>of</a:t>
            </a:r>
            <a:r>
              <a:rPr lang="en-GB" b="0" i="0" dirty="0">
                <a:solidFill>
                  <a:srgbClr val="232629"/>
                </a:solidFill>
                <a:effectLst/>
                <a:latin typeface="Source Sans Pro" panose="020B0503030403020204" pitchFamily="34" charset="0"/>
              </a:rPr>
              <a:t> the details (like local variable names you were using, or where you were up to in implementing that search algorithm) and you have to keep looking these things up, which slows you down a lot until you get back up to speed.”</a:t>
            </a:r>
            <a:br>
              <a:rPr lang="en-GB" b="0" i="0" dirty="0">
                <a:solidFill>
                  <a:srgbClr val="232629"/>
                </a:solidFill>
                <a:effectLst/>
                <a:latin typeface="Source Sans Pro" panose="020B0503030403020204" pitchFamily="34" charset="0"/>
              </a:rPr>
            </a:br>
            <a:br>
              <a:rPr lang="en-GB" b="0" i="0" dirty="0">
                <a:solidFill>
                  <a:srgbClr val="232629"/>
                </a:solidFill>
                <a:effectLst/>
                <a:latin typeface="Source Sans Pro" panose="020B0503030403020204" pitchFamily="34" charset="0"/>
              </a:rPr>
            </a:br>
            <a:r>
              <a:rPr lang="en-GB" b="0" i="1" dirty="0">
                <a:solidFill>
                  <a:srgbClr val="232629"/>
                </a:solidFill>
                <a:effectLst/>
                <a:latin typeface="Source Sans Pro" panose="020F0502020204030204" pitchFamily="34" charset="0"/>
              </a:rPr>
              <a:t>Joel </a:t>
            </a:r>
            <a:r>
              <a:rPr lang="en-GB" b="0" i="1" dirty="0" err="1">
                <a:solidFill>
                  <a:srgbClr val="232629"/>
                </a:solidFill>
                <a:effectLst/>
                <a:latin typeface="Source Sans Pro" panose="020F0502020204030204" pitchFamily="34" charset="0"/>
              </a:rPr>
              <a:t>Spolsky</a:t>
            </a:r>
            <a:r>
              <a:rPr lang="en-GB" b="0" i="1" dirty="0">
                <a:solidFill>
                  <a:srgbClr val="232629"/>
                </a:solidFill>
                <a:effectLst/>
                <a:latin typeface="Source Sans Pro" panose="020F0502020204030204" pitchFamily="34" charset="0"/>
              </a:rPr>
              <a:t> </a:t>
            </a:r>
            <a:endParaRPr lang="en-PL" i="1" dirty="0"/>
          </a:p>
        </p:txBody>
      </p:sp>
      <p:pic>
        <p:nvPicPr>
          <p:cNvPr id="8" name="Picture 7">
            <a:extLst>
              <a:ext uri="{FF2B5EF4-FFF2-40B4-BE49-F238E27FC236}">
                <a16:creationId xmlns:a16="http://schemas.microsoft.com/office/drawing/2014/main" id="{E784A914-5570-394E-4176-6B29935E554E}"/>
              </a:ext>
            </a:extLst>
          </p:cNvPr>
          <p:cNvPicPr>
            <a:picLocks noChangeAspect="1"/>
          </p:cNvPicPr>
          <p:nvPr/>
        </p:nvPicPr>
        <p:blipFill>
          <a:blip r:embed="rId4"/>
          <a:stretch>
            <a:fillRect/>
          </a:stretch>
        </p:blipFill>
        <p:spPr>
          <a:xfrm>
            <a:off x="9745733" y="4727413"/>
            <a:ext cx="2309238" cy="1673764"/>
          </a:xfrm>
          <a:prstGeom prst="rect">
            <a:avLst/>
          </a:prstGeom>
        </p:spPr>
      </p:pic>
    </p:spTree>
    <p:extLst>
      <p:ext uri="{BB962C8B-B14F-4D97-AF65-F5344CB8AC3E}">
        <p14:creationId xmlns:p14="http://schemas.microsoft.com/office/powerpoint/2010/main" val="3261716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669216FA-293F-4DFA-AF49-122081674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814528" cy="6858000"/>
          </a:xfrm>
          <a:custGeom>
            <a:avLst/>
            <a:gdLst>
              <a:gd name="connsiteX0" fmla="*/ 7814528 w 7814528"/>
              <a:gd name="connsiteY0" fmla="*/ 0 h 6858000"/>
              <a:gd name="connsiteX1" fmla="*/ 4918634 w 7814528"/>
              <a:gd name="connsiteY1" fmla="*/ 0 h 6858000"/>
              <a:gd name="connsiteX2" fmla="*/ 3846377 w 7814528"/>
              <a:gd name="connsiteY2" fmla="*/ 0 h 6858000"/>
              <a:gd name="connsiteX3" fmla="*/ 1560224 w 7814528"/>
              <a:gd name="connsiteY3" fmla="*/ 0 h 6858000"/>
              <a:gd name="connsiteX4" fmla="*/ 1545811 w 7814528"/>
              <a:gd name="connsiteY4" fmla="*/ 52964 h 6858000"/>
              <a:gd name="connsiteX5" fmla="*/ 1507504 w 7814528"/>
              <a:gd name="connsiteY5" fmla="*/ 89121 h 6858000"/>
              <a:gd name="connsiteX6" fmla="*/ 1509331 w 7814528"/>
              <a:gd name="connsiteY6" fmla="*/ 143623 h 6858000"/>
              <a:gd name="connsiteX7" fmla="*/ 1476497 w 7814528"/>
              <a:gd name="connsiteY7" fmla="*/ 182099 h 6858000"/>
              <a:gd name="connsiteX8" fmla="*/ 1448939 w 7814528"/>
              <a:gd name="connsiteY8" fmla="*/ 236597 h 6858000"/>
              <a:gd name="connsiteX9" fmla="*/ 1420047 w 7814528"/>
              <a:gd name="connsiteY9" fmla="*/ 334926 h 6858000"/>
              <a:gd name="connsiteX10" fmla="*/ 1379508 w 7814528"/>
              <a:gd name="connsiteY10" fmla="*/ 455615 h 6858000"/>
              <a:gd name="connsiteX11" fmla="*/ 1387994 w 7814528"/>
              <a:gd name="connsiteY11" fmla="*/ 515581 h 6858000"/>
              <a:gd name="connsiteX12" fmla="*/ 1369494 w 7814528"/>
              <a:gd name="connsiteY12" fmla="*/ 600848 h 6858000"/>
              <a:gd name="connsiteX13" fmla="*/ 1385058 w 7814528"/>
              <a:gd name="connsiteY13" fmla="*/ 712462 h 6858000"/>
              <a:gd name="connsiteX14" fmla="*/ 1312535 w 7814528"/>
              <a:gd name="connsiteY14" fmla="*/ 779617 h 6858000"/>
              <a:gd name="connsiteX15" fmla="*/ 1327355 w 7814528"/>
              <a:gd name="connsiteY15" fmla="*/ 890133 h 6858000"/>
              <a:gd name="connsiteX16" fmla="*/ 1366472 w 7814528"/>
              <a:gd name="connsiteY16" fmla="*/ 950605 h 6858000"/>
              <a:gd name="connsiteX17" fmla="*/ 1386886 w 7814528"/>
              <a:gd name="connsiteY17" fmla="*/ 1051638 h 6858000"/>
              <a:gd name="connsiteX18" fmla="*/ 1370890 w 7814528"/>
              <a:gd name="connsiteY18" fmla="*/ 1102487 h 6858000"/>
              <a:gd name="connsiteX19" fmla="*/ 1341022 w 7814528"/>
              <a:gd name="connsiteY19" fmla="*/ 1164961 h 6858000"/>
              <a:gd name="connsiteX20" fmla="*/ 1342836 w 7814528"/>
              <a:gd name="connsiteY20" fmla="*/ 1249089 h 6858000"/>
              <a:gd name="connsiteX21" fmla="*/ 1306738 w 7814528"/>
              <a:gd name="connsiteY21" fmla="*/ 1345177 h 6858000"/>
              <a:gd name="connsiteX22" fmla="*/ 1300572 w 7814528"/>
              <a:gd name="connsiteY22" fmla="*/ 1349556 h 6858000"/>
              <a:gd name="connsiteX23" fmla="*/ 1299545 w 7814528"/>
              <a:gd name="connsiteY23" fmla="*/ 1357170 h 6858000"/>
              <a:gd name="connsiteX24" fmla="*/ 1303870 w 7814528"/>
              <a:gd name="connsiteY24" fmla="*/ 1361656 h 6858000"/>
              <a:gd name="connsiteX25" fmla="*/ 1291699 w 7814528"/>
              <a:gd name="connsiteY25" fmla="*/ 1421105 h 6858000"/>
              <a:gd name="connsiteX26" fmla="*/ 1268505 w 7814528"/>
              <a:gd name="connsiteY26" fmla="*/ 1489998 h 6858000"/>
              <a:gd name="connsiteX27" fmla="*/ 1273852 w 7814528"/>
              <a:gd name="connsiteY27" fmla="*/ 1558391 h 6858000"/>
              <a:gd name="connsiteX28" fmla="*/ 1269886 w 7814528"/>
              <a:gd name="connsiteY28" fmla="*/ 1634781 h 6858000"/>
              <a:gd name="connsiteX29" fmla="*/ 1267725 w 7814528"/>
              <a:gd name="connsiteY29" fmla="*/ 1680343 h 6858000"/>
              <a:gd name="connsiteX30" fmla="*/ 1245845 w 7814528"/>
              <a:gd name="connsiteY30" fmla="*/ 1810891 h 6858000"/>
              <a:gd name="connsiteX31" fmla="*/ 1197494 w 7814528"/>
              <a:gd name="connsiteY31" fmla="*/ 1985855 h 6858000"/>
              <a:gd name="connsiteX32" fmla="*/ 1180450 w 7814528"/>
              <a:gd name="connsiteY32" fmla="*/ 2025741 h 6858000"/>
              <a:gd name="connsiteX33" fmla="*/ 1180389 w 7814528"/>
              <a:gd name="connsiteY33" fmla="*/ 2031780 h 6858000"/>
              <a:gd name="connsiteX34" fmla="*/ 1173755 w 7814528"/>
              <a:gd name="connsiteY34" fmla="*/ 2064932 h 6858000"/>
              <a:gd name="connsiteX35" fmla="*/ 1178518 w 7814528"/>
              <a:gd name="connsiteY35" fmla="*/ 2118139 h 6858000"/>
              <a:gd name="connsiteX36" fmla="*/ 1185141 w 7814528"/>
              <a:gd name="connsiteY36" fmla="*/ 2154737 h 6858000"/>
              <a:gd name="connsiteX37" fmla="*/ 1185020 w 7814528"/>
              <a:gd name="connsiteY37" fmla="*/ 2259305 h 6858000"/>
              <a:gd name="connsiteX38" fmla="*/ 1178049 w 7814528"/>
              <a:gd name="connsiteY38" fmla="*/ 2517573 h 6858000"/>
              <a:gd name="connsiteX39" fmla="*/ 1179496 w 7814528"/>
              <a:gd name="connsiteY39" fmla="*/ 2636046 h 6858000"/>
              <a:gd name="connsiteX40" fmla="*/ 1192574 w 7814528"/>
              <a:gd name="connsiteY40" fmla="*/ 2780324 h 6858000"/>
              <a:gd name="connsiteX41" fmla="*/ 1158036 w 7814528"/>
              <a:gd name="connsiteY41" fmla="*/ 3022588 h 6858000"/>
              <a:gd name="connsiteX42" fmla="*/ 1150044 w 7814528"/>
              <a:gd name="connsiteY42" fmla="*/ 3399727 h 6858000"/>
              <a:gd name="connsiteX43" fmla="*/ 1150150 w 7814528"/>
              <a:gd name="connsiteY43" fmla="*/ 3673177 h 6858000"/>
              <a:gd name="connsiteX44" fmla="*/ 1151174 w 7814528"/>
              <a:gd name="connsiteY44" fmla="*/ 3675779 h 6858000"/>
              <a:gd name="connsiteX45" fmla="*/ 1149664 w 7814528"/>
              <a:gd name="connsiteY45" fmla="*/ 3703595 h 6858000"/>
              <a:gd name="connsiteX46" fmla="*/ 1132881 w 7814528"/>
              <a:gd name="connsiteY46" fmla="*/ 3833633 h 6858000"/>
              <a:gd name="connsiteX47" fmla="*/ 1134815 w 7814528"/>
              <a:gd name="connsiteY47" fmla="*/ 3841018 h 6858000"/>
              <a:gd name="connsiteX48" fmla="*/ 1120250 w 7814528"/>
              <a:gd name="connsiteY48" fmla="*/ 3887430 h 6858000"/>
              <a:gd name="connsiteX49" fmla="*/ 1102131 w 7814528"/>
              <a:gd name="connsiteY49" fmla="*/ 4004432 h 6858000"/>
              <a:gd name="connsiteX50" fmla="*/ 1023613 w 7814528"/>
              <a:gd name="connsiteY50" fmla="*/ 4326337 h 6858000"/>
              <a:gd name="connsiteX51" fmla="*/ 978637 w 7814528"/>
              <a:gd name="connsiteY51" fmla="*/ 4400454 h 6858000"/>
              <a:gd name="connsiteX52" fmla="*/ 965082 w 7814528"/>
              <a:gd name="connsiteY52" fmla="*/ 4458968 h 6858000"/>
              <a:gd name="connsiteX53" fmla="*/ 920188 w 7814528"/>
              <a:gd name="connsiteY53" fmla="*/ 4639226 h 6858000"/>
              <a:gd name="connsiteX54" fmla="*/ 742368 w 7814528"/>
              <a:gd name="connsiteY54" fmla="*/ 4844222 h 6858000"/>
              <a:gd name="connsiteX55" fmla="*/ 607456 w 7814528"/>
              <a:gd name="connsiteY55" fmla="*/ 4966224 h 6858000"/>
              <a:gd name="connsiteX56" fmla="*/ 508178 w 7814528"/>
              <a:gd name="connsiteY56" fmla="*/ 5187685 h 6858000"/>
              <a:gd name="connsiteX57" fmla="*/ 534294 w 7814528"/>
              <a:gd name="connsiteY57" fmla="*/ 5284615 h 6858000"/>
              <a:gd name="connsiteX58" fmla="*/ 447707 w 7814528"/>
              <a:gd name="connsiteY58" fmla="*/ 5395474 h 6858000"/>
              <a:gd name="connsiteX59" fmla="*/ 387935 w 7814528"/>
              <a:gd name="connsiteY59" fmla="*/ 5513206 h 6858000"/>
              <a:gd name="connsiteX60" fmla="*/ 292998 w 7814528"/>
              <a:gd name="connsiteY60" fmla="*/ 5606846 h 6858000"/>
              <a:gd name="connsiteX61" fmla="*/ 312720 w 7814528"/>
              <a:gd name="connsiteY61" fmla="*/ 5718432 h 6858000"/>
              <a:gd name="connsiteX62" fmla="*/ 303403 w 7814528"/>
              <a:gd name="connsiteY62" fmla="*/ 5763866 h 6858000"/>
              <a:gd name="connsiteX63" fmla="*/ 274115 w 7814528"/>
              <a:gd name="connsiteY63" fmla="*/ 5897456 h 6858000"/>
              <a:gd name="connsiteX64" fmla="*/ 267877 w 7814528"/>
              <a:gd name="connsiteY64" fmla="*/ 5939124 h 6858000"/>
              <a:gd name="connsiteX65" fmla="*/ 258663 w 7814528"/>
              <a:gd name="connsiteY65" fmla="*/ 6050242 h 6858000"/>
              <a:gd name="connsiteX66" fmla="*/ 283914 w 7814528"/>
              <a:gd name="connsiteY66" fmla="*/ 6117636 h 6858000"/>
              <a:gd name="connsiteX67" fmla="*/ 322438 w 7814528"/>
              <a:gd name="connsiteY67" fmla="*/ 6227890 h 6858000"/>
              <a:gd name="connsiteX68" fmla="*/ 311534 w 7814528"/>
              <a:gd name="connsiteY68" fmla="*/ 6270812 h 6858000"/>
              <a:gd name="connsiteX69" fmla="*/ 280671 w 7814528"/>
              <a:gd name="connsiteY69" fmla="*/ 6223342 h 6858000"/>
              <a:gd name="connsiteX70" fmla="*/ 280789 w 7814528"/>
              <a:gd name="connsiteY70" fmla="*/ 6292076 h 6858000"/>
              <a:gd name="connsiteX71" fmla="*/ 278411 w 7814528"/>
              <a:gd name="connsiteY71" fmla="*/ 6346762 h 6858000"/>
              <a:gd name="connsiteX72" fmla="*/ 196833 w 7814528"/>
              <a:gd name="connsiteY72" fmla="*/ 6404216 h 6858000"/>
              <a:gd name="connsiteX73" fmla="*/ 186183 w 7814528"/>
              <a:gd name="connsiteY73" fmla="*/ 6460270 h 6858000"/>
              <a:gd name="connsiteX74" fmla="*/ 134005 w 7814528"/>
              <a:gd name="connsiteY74" fmla="*/ 6493382 h 6858000"/>
              <a:gd name="connsiteX75" fmla="*/ 131368 w 7814528"/>
              <a:gd name="connsiteY75" fmla="*/ 6500603 h 6858000"/>
              <a:gd name="connsiteX76" fmla="*/ 134632 w 7814528"/>
              <a:gd name="connsiteY76" fmla="*/ 6505906 h 6858000"/>
              <a:gd name="connsiteX77" fmla="*/ 109997 w 7814528"/>
              <a:gd name="connsiteY77" fmla="*/ 6561395 h 6858000"/>
              <a:gd name="connsiteX78" fmla="*/ 97687 w 7814528"/>
              <a:gd name="connsiteY78" fmla="*/ 6623770 h 6858000"/>
              <a:gd name="connsiteX79" fmla="*/ 53082 w 7814528"/>
              <a:gd name="connsiteY79" fmla="*/ 6696748 h 6858000"/>
              <a:gd name="connsiteX80" fmla="*/ 42878 w 7814528"/>
              <a:gd name="connsiteY80" fmla="*/ 6765511 h 6858000"/>
              <a:gd name="connsiteX81" fmla="*/ 30999 w 7814528"/>
              <a:gd name="connsiteY81" fmla="*/ 6809563 h 6858000"/>
              <a:gd name="connsiteX82" fmla="*/ 154 w 7814528"/>
              <a:gd name="connsiteY82" fmla="*/ 6857440 h 6858000"/>
              <a:gd name="connsiteX83" fmla="*/ 0 w 7814528"/>
              <a:gd name="connsiteY83" fmla="*/ 6858000 h 6858000"/>
              <a:gd name="connsiteX84" fmla="*/ 3846377 w 7814528"/>
              <a:gd name="connsiteY84" fmla="*/ 6858000 h 6858000"/>
              <a:gd name="connsiteX85" fmla="*/ 4918634 w 7814528"/>
              <a:gd name="connsiteY85" fmla="*/ 6858000 h 6858000"/>
              <a:gd name="connsiteX86" fmla="*/ 7814528 w 7814528"/>
              <a:gd name="connsiteY8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814528" h="6858000">
                <a:moveTo>
                  <a:pt x="7814528" y="0"/>
                </a:moveTo>
                <a:lnTo>
                  <a:pt x="4918634" y="0"/>
                </a:lnTo>
                <a:lnTo>
                  <a:pt x="3846377" y="0"/>
                </a:lnTo>
                <a:lnTo>
                  <a:pt x="1560224" y="0"/>
                </a:lnTo>
                <a:lnTo>
                  <a:pt x="1545811" y="52964"/>
                </a:lnTo>
                <a:cubicBezTo>
                  <a:pt x="1528410" y="78177"/>
                  <a:pt x="1517810" y="67775"/>
                  <a:pt x="1507504" y="89121"/>
                </a:cubicBezTo>
                <a:cubicBezTo>
                  <a:pt x="1508113" y="107288"/>
                  <a:pt x="1508722" y="125456"/>
                  <a:pt x="1509331" y="143623"/>
                </a:cubicBezTo>
                <a:cubicBezTo>
                  <a:pt x="1506516" y="157505"/>
                  <a:pt x="1450948" y="154163"/>
                  <a:pt x="1476497" y="182099"/>
                </a:cubicBezTo>
                <a:cubicBezTo>
                  <a:pt x="1477289" y="203409"/>
                  <a:pt x="1453597" y="215198"/>
                  <a:pt x="1448939" y="236597"/>
                </a:cubicBezTo>
                <a:cubicBezTo>
                  <a:pt x="1404813" y="323811"/>
                  <a:pt x="1432514" y="275061"/>
                  <a:pt x="1420047" y="334926"/>
                </a:cubicBezTo>
                <a:cubicBezTo>
                  <a:pt x="1410313" y="400073"/>
                  <a:pt x="1422800" y="355936"/>
                  <a:pt x="1379508" y="455615"/>
                </a:cubicBezTo>
                <a:cubicBezTo>
                  <a:pt x="1385931" y="489229"/>
                  <a:pt x="1380690" y="490382"/>
                  <a:pt x="1387994" y="515581"/>
                </a:cubicBezTo>
                <a:cubicBezTo>
                  <a:pt x="1405790" y="523813"/>
                  <a:pt x="1354208" y="591261"/>
                  <a:pt x="1369494" y="600848"/>
                </a:cubicBezTo>
                <a:cubicBezTo>
                  <a:pt x="1369503" y="646426"/>
                  <a:pt x="1385049" y="666884"/>
                  <a:pt x="1385058" y="712462"/>
                </a:cubicBezTo>
                <a:cubicBezTo>
                  <a:pt x="1371578" y="737413"/>
                  <a:pt x="1301411" y="773001"/>
                  <a:pt x="1312535" y="779617"/>
                </a:cubicBezTo>
                <a:cubicBezTo>
                  <a:pt x="1306880" y="822322"/>
                  <a:pt x="1322795" y="848662"/>
                  <a:pt x="1327355" y="890133"/>
                </a:cubicBezTo>
                <a:cubicBezTo>
                  <a:pt x="1310340" y="948105"/>
                  <a:pt x="1361739" y="906205"/>
                  <a:pt x="1366472" y="950605"/>
                </a:cubicBezTo>
                <a:lnTo>
                  <a:pt x="1386886" y="1051638"/>
                </a:lnTo>
                <a:lnTo>
                  <a:pt x="1370890" y="1102487"/>
                </a:lnTo>
                <a:lnTo>
                  <a:pt x="1341022" y="1164961"/>
                </a:lnTo>
                <a:cubicBezTo>
                  <a:pt x="1325635" y="1231008"/>
                  <a:pt x="1335585" y="1221954"/>
                  <a:pt x="1342836" y="1249089"/>
                </a:cubicBezTo>
                <a:cubicBezTo>
                  <a:pt x="1331059" y="1279763"/>
                  <a:pt x="1300805" y="1310433"/>
                  <a:pt x="1306738" y="1345177"/>
                </a:cubicBezTo>
                <a:cubicBezTo>
                  <a:pt x="1303557" y="1343687"/>
                  <a:pt x="1301735" y="1345624"/>
                  <a:pt x="1300572" y="1349556"/>
                </a:cubicBezTo>
                <a:lnTo>
                  <a:pt x="1299545" y="1357170"/>
                </a:lnTo>
                <a:lnTo>
                  <a:pt x="1303870" y="1361656"/>
                </a:lnTo>
                <a:cubicBezTo>
                  <a:pt x="1318344" y="1380369"/>
                  <a:pt x="1296755" y="1386887"/>
                  <a:pt x="1291699" y="1421105"/>
                </a:cubicBezTo>
                <a:cubicBezTo>
                  <a:pt x="1288206" y="1437353"/>
                  <a:pt x="1272286" y="1493313"/>
                  <a:pt x="1268505" y="1489998"/>
                </a:cubicBezTo>
                <a:lnTo>
                  <a:pt x="1273852" y="1558391"/>
                </a:lnTo>
                <a:cubicBezTo>
                  <a:pt x="1249752" y="1600697"/>
                  <a:pt x="1278105" y="1594593"/>
                  <a:pt x="1269886" y="1634781"/>
                </a:cubicBezTo>
                <a:cubicBezTo>
                  <a:pt x="1260574" y="1657385"/>
                  <a:pt x="1258711" y="1670409"/>
                  <a:pt x="1267725" y="1680343"/>
                </a:cubicBezTo>
                <a:cubicBezTo>
                  <a:pt x="1222526" y="1786031"/>
                  <a:pt x="1264454" y="1728006"/>
                  <a:pt x="1245845" y="1810891"/>
                </a:cubicBezTo>
                <a:cubicBezTo>
                  <a:pt x="1231459" y="1866045"/>
                  <a:pt x="1220375" y="1923519"/>
                  <a:pt x="1197494" y="1985855"/>
                </a:cubicBezTo>
                <a:lnTo>
                  <a:pt x="1180450" y="2025741"/>
                </a:lnTo>
                <a:lnTo>
                  <a:pt x="1180389" y="2031780"/>
                </a:lnTo>
                <a:cubicBezTo>
                  <a:pt x="1179373" y="2043912"/>
                  <a:pt x="1177313" y="2055306"/>
                  <a:pt x="1173755" y="2064932"/>
                </a:cubicBezTo>
                <a:cubicBezTo>
                  <a:pt x="1187987" y="2054984"/>
                  <a:pt x="1167308" y="2109329"/>
                  <a:pt x="1178518" y="2118139"/>
                </a:cubicBezTo>
                <a:cubicBezTo>
                  <a:pt x="1187958" y="2122956"/>
                  <a:pt x="1183883" y="2140566"/>
                  <a:pt x="1185141" y="2154737"/>
                </a:cubicBezTo>
                <a:cubicBezTo>
                  <a:pt x="1193612" y="2166165"/>
                  <a:pt x="1190732" y="2235860"/>
                  <a:pt x="1185020" y="2259305"/>
                </a:cubicBezTo>
                <a:lnTo>
                  <a:pt x="1178049" y="2517573"/>
                </a:lnTo>
                <a:cubicBezTo>
                  <a:pt x="1177128" y="2580363"/>
                  <a:pt x="1171628" y="2600315"/>
                  <a:pt x="1179496" y="2636046"/>
                </a:cubicBezTo>
                <a:cubicBezTo>
                  <a:pt x="1184616" y="2688494"/>
                  <a:pt x="1163332" y="2741828"/>
                  <a:pt x="1192574" y="2780324"/>
                </a:cubicBezTo>
                <a:cubicBezTo>
                  <a:pt x="1179558" y="2884035"/>
                  <a:pt x="1185698" y="2922794"/>
                  <a:pt x="1158036" y="3022588"/>
                </a:cubicBezTo>
                <a:cubicBezTo>
                  <a:pt x="1152947" y="3137700"/>
                  <a:pt x="1151991" y="3299532"/>
                  <a:pt x="1150044" y="3399727"/>
                </a:cubicBezTo>
                <a:cubicBezTo>
                  <a:pt x="1150079" y="3490877"/>
                  <a:pt x="1150115" y="3582027"/>
                  <a:pt x="1150150" y="3673177"/>
                </a:cubicBezTo>
                <a:lnTo>
                  <a:pt x="1151174" y="3675779"/>
                </a:lnTo>
                <a:cubicBezTo>
                  <a:pt x="1153016" y="3688315"/>
                  <a:pt x="1151974" y="3696849"/>
                  <a:pt x="1149664" y="3703595"/>
                </a:cubicBezTo>
                <a:lnTo>
                  <a:pt x="1132881" y="3833633"/>
                </a:lnTo>
                <a:lnTo>
                  <a:pt x="1134815" y="3841018"/>
                </a:lnTo>
                <a:lnTo>
                  <a:pt x="1120250" y="3887430"/>
                </a:lnTo>
                <a:cubicBezTo>
                  <a:pt x="1105791" y="3928762"/>
                  <a:pt x="1111561" y="3966554"/>
                  <a:pt x="1102131" y="4004432"/>
                </a:cubicBezTo>
                <a:cubicBezTo>
                  <a:pt x="1064064" y="4136055"/>
                  <a:pt x="1040701" y="4260393"/>
                  <a:pt x="1023613" y="4326337"/>
                </a:cubicBezTo>
                <a:cubicBezTo>
                  <a:pt x="1011608" y="4366877"/>
                  <a:pt x="986978" y="4380936"/>
                  <a:pt x="978637" y="4400454"/>
                </a:cubicBezTo>
                <a:cubicBezTo>
                  <a:pt x="973638" y="4417006"/>
                  <a:pt x="948720" y="4442947"/>
                  <a:pt x="965082" y="4458968"/>
                </a:cubicBezTo>
                <a:cubicBezTo>
                  <a:pt x="925918" y="4546524"/>
                  <a:pt x="944438" y="4565414"/>
                  <a:pt x="920188" y="4639226"/>
                </a:cubicBezTo>
                <a:lnTo>
                  <a:pt x="742368" y="4844222"/>
                </a:lnTo>
                <a:lnTo>
                  <a:pt x="607456" y="4966224"/>
                </a:lnTo>
                <a:cubicBezTo>
                  <a:pt x="552467" y="5030691"/>
                  <a:pt x="542133" y="5141843"/>
                  <a:pt x="508178" y="5187685"/>
                </a:cubicBezTo>
                <a:lnTo>
                  <a:pt x="534294" y="5284615"/>
                </a:lnTo>
                <a:lnTo>
                  <a:pt x="447707" y="5395474"/>
                </a:lnTo>
                <a:cubicBezTo>
                  <a:pt x="437363" y="5431641"/>
                  <a:pt x="402113" y="5463532"/>
                  <a:pt x="387935" y="5513206"/>
                </a:cubicBezTo>
                <a:cubicBezTo>
                  <a:pt x="364458" y="5574781"/>
                  <a:pt x="356661" y="5518667"/>
                  <a:pt x="292998" y="5606846"/>
                </a:cubicBezTo>
                <a:cubicBezTo>
                  <a:pt x="292067" y="5641050"/>
                  <a:pt x="310984" y="5692261"/>
                  <a:pt x="312720" y="5718432"/>
                </a:cubicBezTo>
                <a:cubicBezTo>
                  <a:pt x="328340" y="5730258"/>
                  <a:pt x="290524" y="5751252"/>
                  <a:pt x="303403" y="5763866"/>
                </a:cubicBezTo>
                <a:lnTo>
                  <a:pt x="274115" y="5897456"/>
                </a:lnTo>
                <a:cubicBezTo>
                  <a:pt x="255595" y="5918965"/>
                  <a:pt x="258427" y="5930296"/>
                  <a:pt x="267877" y="5939124"/>
                </a:cubicBezTo>
                <a:cubicBezTo>
                  <a:pt x="253196" y="5979642"/>
                  <a:pt x="263098" y="6008758"/>
                  <a:pt x="258663" y="6050242"/>
                </a:cubicBezTo>
                <a:cubicBezTo>
                  <a:pt x="229611" y="6103262"/>
                  <a:pt x="288809" y="6073252"/>
                  <a:pt x="283914" y="6117636"/>
                </a:cubicBezTo>
                <a:lnTo>
                  <a:pt x="322438" y="6227890"/>
                </a:lnTo>
                <a:lnTo>
                  <a:pt x="311534" y="6270812"/>
                </a:lnTo>
                <a:lnTo>
                  <a:pt x="280671" y="6223342"/>
                </a:lnTo>
                <a:lnTo>
                  <a:pt x="280789" y="6292076"/>
                </a:lnTo>
                <a:lnTo>
                  <a:pt x="278411" y="6346762"/>
                </a:lnTo>
                <a:cubicBezTo>
                  <a:pt x="249219" y="6408016"/>
                  <a:pt x="195566" y="6376164"/>
                  <a:pt x="196833" y="6404216"/>
                </a:cubicBezTo>
                <a:cubicBezTo>
                  <a:pt x="178751" y="6431680"/>
                  <a:pt x="187838" y="6425066"/>
                  <a:pt x="186183" y="6460270"/>
                </a:cubicBezTo>
                <a:cubicBezTo>
                  <a:pt x="183397" y="6458140"/>
                  <a:pt x="135985" y="6489789"/>
                  <a:pt x="134005" y="6493382"/>
                </a:cubicBezTo>
                <a:lnTo>
                  <a:pt x="131368" y="6500603"/>
                </a:lnTo>
                <a:lnTo>
                  <a:pt x="134632" y="6505906"/>
                </a:lnTo>
                <a:cubicBezTo>
                  <a:pt x="144760" y="6527264"/>
                  <a:pt x="122272" y="6529041"/>
                  <a:pt x="109997" y="6561395"/>
                </a:cubicBezTo>
                <a:cubicBezTo>
                  <a:pt x="103101" y="6576527"/>
                  <a:pt x="100671" y="6627814"/>
                  <a:pt x="97687" y="6623770"/>
                </a:cubicBezTo>
                <a:lnTo>
                  <a:pt x="53082" y="6696748"/>
                </a:lnTo>
                <a:cubicBezTo>
                  <a:pt x="20465" y="6732956"/>
                  <a:pt x="59523" y="6727996"/>
                  <a:pt x="42878" y="6765511"/>
                </a:cubicBezTo>
                <a:cubicBezTo>
                  <a:pt x="28934" y="6785613"/>
                  <a:pt x="24323" y="6797941"/>
                  <a:pt x="30999" y="6809563"/>
                </a:cubicBezTo>
                <a:cubicBezTo>
                  <a:pt x="14295" y="6832974"/>
                  <a:pt x="5105" y="6847546"/>
                  <a:pt x="154" y="6857440"/>
                </a:cubicBezTo>
                <a:lnTo>
                  <a:pt x="0" y="6858000"/>
                </a:lnTo>
                <a:lnTo>
                  <a:pt x="3846377" y="6858000"/>
                </a:lnTo>
                <a:lnTo>
                  <a:pt x="4918634" y="6858000"/>
                </a:lnTo>
                <a:lnTo>
                  <a:pt x="7814528" y="6858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E6471E-13EE-6C4D-CD9F-E4BBEA966961}"/>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No dobra. A co jest </a:t>
            </a:r>
            <a:r>
              <a:rPr lang="en-US" kern="1200" dirty="0" err="1">
                <a:solidFill>
                  <a:schemeClr val="tx1"/>
                </a:solidFill>
                <a:latin typeface="+mj-lt"/>
                <a:ea typeface="+mj-ea"/>
                <a:cs typeface="+mj-cs"/>
              </a:rPr>
              <a:t>nie</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tak</a:t>
            </a:r>
            <a:r>
              <a:rPr lang="en-US" kern="1200" dirty="0">
                <a:solidFill>
                  <a:schemeClr val="tx1"/>
                </a:solidFill>
                <a:latin typeface="+mj-lt"/>
                <a:ea typeface="+mj-ea"/>
                <a:cs typeface="+mj-cs"/>
              </a:rPr>
              <a:t> z </a:t>
            </a:r>
            <a:r>
              <a:rPr lang="en-US" kern="1200" dirty="0" err="1">
                <a:solidFill>
                  <a:schemeClr val="tx1"/>
                </a:solidFill>
                <a:latin typeface="+mj-lt"/>
                <a:ea typeface="+mj-ea"/>
                <a:cs typeface="+mj-cs"/>
              </a:rPr>
              <a:t>tą</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javą</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i</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springiem</a:t>
            </a:r>
            <a:r>
              <a:rPr lang="en-US" kern="1200" dirty="0">
                <a:solidFill>
                  <a:schemeClr val="tx1"/>
                </a:solidFill>
                <a:latin typeface="+mj-lt"/>
                <a:ea typeface="+mj-ea"/>
                <a:cs typeface="+mj-cs"/>
              </a:rPr>
              <a:t>?</a:t>
            </a:r>
          </a:p>
        </p:txBody>
      </p:sp>
      <p:sp>
        <p:nvSpPr>
          <p:cNvPr id="2059" name="Freeform: Shape 2058">
            <a:extLst>
              <a:ext uri="{FF2B5EF4-FFF2-40B4-BE49-F238E27FC236}">
                <a16:creationId xmlns:a16="http://schemas.microsoft.com/office/drawing/2014/main" id="{885504CF-B07B-45CD-B2B9-77F91DFDF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5522" y="578738"/>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1" name="Rectangle 6">
            <a:extLst>
              <a:ext uri="{FF2B5EF4-FFF2-40B4-BE49-F238E27FC236}">
                <a16:creationId xmlns:a16="http://schemas.microsoft.com/office/drawing/2014/main" id="{C6F0F1BD-D7E0-40DE-8DBF-8152D3191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5159" y="255475"/>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757520F9-8CE0-E6B5-74B5-BF752B26F5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74899" y="946607"/>
            <a:ext cx="6129502" cy="49342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E6AE46-1569-C0FF-271B-92C75D25B4C5}"/>
              </a:ext>
            </a:extLst>
          </p:cNvPr>
          <p:cNvSpPr txBox="1"/>
          <p:nvPr/>
        </p:nvSpPr>
        <p:spPr>
          <a:xfrm>
            <a:off x="773408" y="4353130"/>
            <a:ext cx="3534861" cy="646331"/>
          </a:xfrm>
          <a:prstGeom prst="rect">
            <a:avLst/>
          </a:prstGeom>
          <a:noFill/>
        </p:spPr>
        <p:txBody>
          <a:bodyPr wrap="square" rtlCol="0">
            <a:spAutoFit/>
          </a:bodyPr>
          <a:lstStyle/>
          <a:p>
            <a:r>
              <a:rPr lang="en-PL" dirty="0"/>
              <a:t>Odp: NIC! to świetny kawałek software-u.</a:t>
            </a:r>
          </a:p>
        </p:txBody>
      </p:sp>
      <p:sp>
        <p:nvSpPr>
          <p:cNvPr id="8" name="TextBox 7">
            <a:extLst>
              <a:ext uri="{FF2B5EF4-FFF2-40B4-BE49-F238E27FC236}">
                <a16:creationId xmlns:a16="http://schemas.microsoft.com/office/drawing/2014/main" id="{5896FCFB-0EBC-4921-CCFE-4BEC483BCFFF}"/>
              </a:ext>
            </a:extLst>
          </p:cNvPr>
          <p:cNvSpPr txBox="1"/>
          <p:nvPr/>
        </p:nvSpPr>
        <p:spPr>
          <a:xfrm>
            <a:off x="773408" y="5219575"/>
            <a:ext cx="3534861" cy="461665"/>
          </a:xfrm>
          <a:prstGeom prst="rect">
            <a:avLst/>
          </a:prstGeom>
          <a:noFill/>
        </p:spPr>
        <p:txBody>
          <a:bodyPr wrap="square" rtlCol="0">
            <a:spAutoFit/>
          </a:bodyPr>
          <a:lstStyle/>
          <a:p>
            <a:r>
              <a:rPr lang="en-PL" sz="2400" dirty="0"/>
              <a:t>Ale…</a:t>
            </a:r>
          </a:p>
        </p:txBody>
      </p:sp>
    </p:spTree>
    <p:extLst>
      <p:ext uri="{BB962C8B-B14F-4D97-AF65-F5344CB8AC3E}">
        <p14:creationId xmlns:p14="http://schemas.microsoft.com/office/powerpoint/2010/main" val="2287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5" name="Group 24">
            <a:extLst>
              <a:ext uri="{FF2B5EF4-FFF2-40B4-BE49-F238E27FC236}">
                <a16:creationId xmlns:a16="http://schemas.microsoft.com/office/drawing/2014/main" id="{514E1141-65DC-4F54-8399-7221AE6F8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6000" cy="6858000"/>
            <a:chOff x="7467600" y="0"/>
            <a:chExt cx="4724400" cy="6858000"/>
          </a:xfrm>
        </p:grpSpPr>
        <p:sp>
          <p:nvSpPr>
            <p:cNvPr id="26" name="Rectangle 25">
              <a:extLst>
                <a:ext uri="{FF2B5EF4-FFF2-40B4-BE49-F238E27FC236}">
                  <a16:creationId xmlns:a16="http://schemas.microsoft.com/office/drawing/2014/main" id="{DD75B897-7127-4AAC-A078-70739204B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BDCFF188-DB07-46AA-A2B3-71E936EA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9" name="Freeform: Shape 28">
            <a:extLst>
              <a:ext uri="{FF2B5EF4-FFF2-40B4-BE49-F238E27FC236}">
                <a16:creationId xmlns:a16="http://schemas.microsoft.com/office/drawing/2014/main" id="{215A9370-15D3-4C30-8BA1-2059A74C9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1" name="Rectangle 3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Content Placeholder 19">
            <a:extLst>
              <a:ext uri="{FF2B5EF4-FFF2-40B4-BE49-F238E27FC236}">
                <a16:creationId xmlns:a16="http://schemas.microsoft.com/office/drawing/2014/main" id="{AE0AB7CF-3C7B-B799-1FDD-7AACECF870D8}"/>
              </a:ext>
            </a:extLst>
          </p:cNvPr>
          <p:cNvSpPr>
            <a:spLocks noGrp="1"/>
          </p:cNvSpPr>
          <p:nvPr>
            <p:ph idx="1"/>
          </p:nvPr>
        </p:nvSpPr>
        <p:spPr>
          <a:xfrm>
            <a:off x="961517" y="1781684"/>
            <a:ext cx="4085133" cy="3558133"/>
          </a:xfrm>
        </p:spPr>
        <p:txBody>
          <a:bodyPr>
            <a:normAutofit/>
          </a:bodyPr>
          <a:lstStyle/>
          <a:p>
            <a:pPr marL="0" indent="0" algn="l">
              <a:buNone/>
            </a:pPr>
            <a:r>
              <a:rPr lang="en-GB" sz="2000" b="1" i="0" dirty="0">
                <a:solidFill>
                  <a:srgbClr val="242424"/>
                </a:solidFill>
                <a:effectLst/>
                <a:latin typeface="sohne"/>
              </a:rPr>
              <a:t>Essence of OOP</a:t>
            </a:r>
          </a:p>
          <a:p>
            <a:pPr marL="0" indent="0" algn="l">
              <a:buNone/>
            </a:pPr>
            <a:r>
              <a:rPr lang="en-GB" sz="1200" b="0" i="0" dirty="0">
                <a:solidFill>
                  <a:srgbClr val="242424"/>
                </a:solidFill>
                <a:effectLst/>
                <a:latin typeface="source-serif-pro"/>
              </a:rPr>
              <a:t>The combination of message passing and encapsulation serve some important purposes:</a:t>
            </a:r>
          </a:p>
          <a:p>
            <a:pPr algn="l">
              <a:buFont typeface="Arial" panose="020B0604020202020204" pitchFamily="34" charset="0"/>
              <a:buChar char="•"/>
            </a:pPr>
            <a:r>
              <a:rPr lang="en-GB" sz="1200" b="1" i="0" dirty="0">
                <a:solidFill>
                  <a:srgbClr val="242424"/>
                </a:solidFill>
                <a:effectLst/>
                <a:latin typeface="source-serif-pro"/>
              </a:rPr>
              <a:t>Avoiding shared mutable state</a:t>
            </a:r>
            <a:r>
              <a:rPr lang="en-GB" sz="1200" b="0" i="0" dirty="0">
                <a:solidFill>
                  <a:srgbClr val="242424"/>
                </a:solidFill>
                <a:effectLst/>
                <a:latin typeface="source-serif-pro"/>
              </a:rPr>
              <a:t> by encapsulating state and isolating other objects from local state changes. The only way to affect another object’s state is to ask (not command) that object to change it by sending a message. State changes are controlled at a local, cellular level rather than exposed to shared access.</a:t>
            </a:r>
          </a:p>
          <a:p>
            <a:pPr algn="l">
              <a:buFont typeface="Arial" panose="020B0604020202020204" pitchFamily="34" charset="0"/>
              <a:buChar char="•"/>
            </a:pPr>
            <a:r>
              <a:rPr lang="en-GB" sz="1200" b="1" i="0" dirty="0">
                <a:solidFill>
                  <a:srgbClr val="242424"/>
                </a:solidFill>
                <a:effectLst/>
                <a:latin typeface="source-serif-pro"/>
              </a:rPr>
              <a:t>Decoupling</a:t>
            </a:r>
            <a:r>
              <a:rPr lang="en-GB" sz="1200" b="0" i="0" dirty="0">
                <a:solidFill>
                  <a:srgbClr val="242424"/>
                </a:solidFill>
                <a:effectLst/>
                <a:latin typeface="source-serif-pro"/>
              </a:rPr>
              <a:t> objects from each other — the message sender is only loosely coupled to the message receiver, through the messaging API.</a:t>
            </a:r>
          </a:p>
          <a:p>
            <a:pPr algn="l">
              <a:buFont typeface="Arial" panose="020B0604020202020204" pitchFamily="34" charset="0"/>
              <a:buChar char="•"/>
            </a:pPr>
            <a:r>
              <a:rPr lang="en-GB" sz="1200" b="1" i="0" dirty="0">
                <a:solidFill>
                  <a:srgbClr val="242424"/>
                </a:solidFill>
                <a:effectLst/>
                <a:latin typeface="source-serif-pro"/>
              </a:rPr>
              <a:t>Adaptability and resilience to changes</a:t>
            </a:r>
            <a:r>
              <a:rPr lang="en-GB" sz="1200" b="0" i="0" dirty="0">
                <a:solidFill>
                  <a:srgbClr val="242424"/>
                </a:solidFill>
                <a:effectLst/>
                <a:latin typeface="source-serif-pro"/>
              </a:rPr>
              <a:t> at runtime via late binding. Runtime adaptability provides many great benefits that Alan Kay considered essential to OOP.</a:t>
            </a:r>
          </a:p>
          <a:p>
            <a:pPr marL="0" indent="0">
              <a:buNone/>
            </a:pPr>
            <a:endParaRPr lang="en-US" sz="1800" dirty="0">
              <a:solidFill>
                <a:schemeClr val="tx1">
                  <a:alpha val="55000"/>
                </a:schemeClr>
              </a:solidFill>
            </a:endParaRPr>
          </a:p>
        </p:txBody>
      </p:sp>
      <p:pic>
        <p:nvPicPr>
          <p:cNvPr id="7" name="Content Placeholder 6">
            <a:extLst>
              <a:ext uri="{FF2B5EF4-FFF2-40B4-BE49-F238E27FC236}">
                <a16:creationId xmlns:a16="http://schemas.microsoft.com/office/drawing/2014/main" id="{E2936B02-46BC-BC04-39A2-06C8D0F98E3A}"/>
              </a:ext>
            </a:extLst>
          </p:cNvPr>
          <p:cNvPicPr>
            <a:picLocks noChangeAspect="1"/>
          </p:cNvPicPr>
          <p:nvPr/>
        </p:nvPicPr>
        <p:blipFill rotWithShape="1">
          <a:blip r:embed="rId3"/>
          <a:srcRect l="3661" r="15503" b="1"/>
          <a:stretch/>
        </p:blipFill>
        <p:spPr>
          <a:xfrm>
            <a:off x="5410202" y="1676400"/>
            <a:ext cx="5638798" cy="3505200"/>
          </a:xfrm>
          <a:prstGeom prst="rect">
            <a:avLst/>
          </a:prstGeom>
        </p:spPr>
      </p:pic>
    </p:spTree>
    <p:extLst>
      <p:ext uri="{BB962C8B-B14F-4D97-AF65-F5344CB8AC3E}">
        <p14:creationId xmlns:p14="http://schemas.microsoft.com/office/powerpoint/2010/main" val="291043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2033B-E956-15F8-5D42-A21A0CBA2C4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Gdzie</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tu</a:t>
            </a:r>
            <a:r>
              <a:rPr lang="en-US" sz="6600" kern="1200" dirty="0">
                <a:solidFill>
                  <a:schemeClr val="tx1"/>
                </a:solidFill>
                <a:latin typeface="+mj-lt"/>
                <a:ea typeface="+mj-ea"/>
                <a:cs typeface="+mj-cs"/>
              </a:rPr>
              <a:t> jest OOP?</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shot of a program code&#10;&#10;Description automatically generated">
            <a:extLst>
              <a:ext uri="{FF2B5EF4-FFF2-40B4-BE49-F238E27FC236}">
                <a16:creationId xmlns:a16="http://schemas.microsoft.com/office/drawing/2014/main" id="{1FFAB8F3-0784-25E5-0C59-487430573904}"/>
              </a:ext>
            </a:extLst>
          </p:cNvPr>
          <p:cNvPicPr>
            <a:picLocks noChangeAspect="1"/>
          </p:cNvPicPr>
          <p:nvPr/>
        </p:nvPicPr>
        <p:blipFill>
          <a:blip r:embed="rId3"/>
          <a:stretch>
            <a:fillRect/>
          </a:stretch>
        </p:blipFill>
        <p:spPr>
          <a:xfrm>
            <a:off x="4654296" y="998388"/>
            <a:ext cx="7214616" cy="4833791"/>
          </a:xfrm>
          <a:prstGeom prst="rect">
            <a:avLst/>
          </a:prstGeom>
        </p:spPr>
      </p:pic>
    </p:spTree>
    <p:extLst>
      <p:ext uri="{BB962C8B-B14F-4D97-AF65-F5344CB8AC3E}">
        <p14:creationId xmlns:p14="http://schemas.microsoft.com/office/powerpoint/2010/main" val="350534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033B-E956-15F8-5D42-A21A0CBA2C4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A </a:t>
            </a:r>
            <a:r>
              <a:rPr lang="en-US" sz="6600" kern="1200" dirty="0" err="1">
                <a:solidFill>
                  <a:schemeClr val="tx1"/>
                </a:solidFill>
                <a:latin typeface="+mj-lt"/>
                <a:ea typeface="+mj-ea"/>
                <a:cs typeface="+mj-cs"/>
              </a:rPr>
              <a:t>tu</a:t>
            </a:r>
            <a:r>
              <a:rPr lang="en-US" sz="6600" kern="1200" dirty="0">
                <a:solidFill>
                  <a:schemeClr val="tx1"/>
                </a:solidFill>
                <a:latin typeface="+mj-lt"/>
                <a:ea typeface="+mj-ea"/>
                <a:cs typeface="+mj-cs"/>
              </a:rPr>
              <a:t>?</a:t>
            </a:r>
          </a:p>
        </p:txBody>
      </p:sp>
      <p:pic>
        <p:nvPicPr>
          <p:cNvPr id="4" name="Picture 3" descr="A computer screen shot of a program code&#10;&#10;Description automatically generated">
            <a:extLst>
              <a:ext uri="{FF2B5EF4-FFF2-40B4-BE49-F238E27FC236}">
                <a16:creationId xmlns:a16="http://schemas.microsoft.com/office/drawing/2014/main" id="{15A81F0E-E3DF-FB19-F0DE-D6B7B9E89F9B}"/>
              </a:ext>
            </a:extLst>
          </p:cNvPr>
          <p:cNvPicPr>
            <a:picLocks noChangeAspect="1"/>
          </p:cNvPicPr>
          <p:nvPr/>
        </p:nvPicPr>
        <p:blipFill>
          <a:blip r:embed="rId2"/>
          <a:stretch>
            <a:fillRect/>
          </a:stretch>
        </p:blipFill>
        <p:spPr>
          <a:xfrm>
            <a:off x="5174692" y="314108"/>
            <a:ext cx="6676200" cy="6337979"/>
          </a:xfrm>
          <a:prstGeom prst="rect">
            <a:avLst/>
          </a:prstGeom>
        </p:spPr>
      </p:pic>
      <p:pic>
        <p:nvPicPr>
          <p:cNvPr id="6" name="Picture 5" descr="A close up of a line&#10;&#10;Description automatically generated">
            <a:extLst>
              <a:ext uri="{FF2B5EF4-FFF2-40B4-BE49-F238E27FC236}">
                <a16:creationId xmlns:a16="http://schemas.microsoft.com/office/drawing/2014/main" id="{2F1C0CFD-CC21-B373-F50F-81F4A9CA2583}"/>
              </a:ext>
            </a:extLst>
          </p:cNvPr>
          <p:cNvPicPr>
            <a:picLocks noChangeAspect="1"/>
          </p:cNvPicPr>
          <p:nvPr/>
        </p:nvPicPr>
        <p:blipFill>
          <a:blip r:embed="rId3"/>
          <a:stretch>
            <a:fillRect/>
          </a:stretch>
        </p:blipFill>
        <p:spPr>
          <a:xfrm>
            <a:off x="638882" y="4069812"/>
            <a:ext cx="2915086" cy="285793"/>
          </a:xfrm>
          <a:prstGeom prst="rect">
            <a:avLst/>
          </a:prstGeom>
        </p:spPr>
      </p:pic>
    </p:spTree>
    <p:extLst>
      <p:ext uri="{BB962C8B-B14F-4D97-AF65-F5344CB8AC3E}">
        <p14:creationId xmlns:p14="http://schemas.microsoft.com/office/powerpoint/2010/main" val="4080830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033B-E956-15F8-5D42-A21A0CBA2C4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No to </a:t>
            </a:r>
            <a:r>
              <a:rPr lang="en-US" sz="6600" kern="1200" dirty="0" err="1">
                <a:solidFill>
                  <a:schemeClr val="tx1"/>
                </a:solidFill>
                <a:latin typeface="+mj-lt"/>
                <a:ea typeface="+mj-ea"/>
                <a:cs typeface="+mj-cs"/>
              </a:rPr>
              <a:t>tu</a:t>
            </a:r>
            <a:r>
              <a:rPr lang="en-US" sz="6600" kern="1200" dirty="0">
                <a:solidFill>
                  <a:schemeClr val="tx1"/>
                </a:solidFill>
                <a:latin typeface="+mj-lt"/>
                <a:ea typeface="+mj-ea"/>
                <a:cs typeface="+mj-cs"/>
              </a:rPr>
              <a:t> jest </a:t>
            </a:r>
            <a:r>
              <a:rPr lang="en-US" sz="6600" kern="1200" dirty="0" err="1">
                <a:solidFill>
                  <a:schemeClr val="tx1"/>
                </a:solidFill>
                <a:latin typeface="+mj-lt"/>
                <a:ea typeface="+mj-ea"/>
                <a:cs typeface="+mj-cs"/>
              </a:rPr>
              <a:t>na</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pewno</a:t>
            </a:r>
            <a:r>
              <a:rPr lang="en-US" sz="6600" kern="1200" dirty="0">
                <a:solidFill>
                  <a:schemeClr val="tx1"/>
                </a:solidFill>
                <a:latin typeface="+mj-lt"/>
                <a:ea typeface="+mj-ea"/>
                <a:cs typeface="+mj-cs"/>
              </a:rPr>
              <a:t>!</a:t>
            </a:r>
          </a:p>
        </p:txBody>
      </p:sp>
      <p:pic>
        <p:nvPicPr>
          <p:cNvPr id="6" name="Picture 5" descr="A close up of a line&#10;&#10;Description automatically generated">
            <a:extLst>
              <a:ext uri="{FF2B5EF4-FFF2-40B4-BE49-F238E27FC236}">
                <a16:creationId xmlns:a16="http://schemas.microsoft.com/office/drawing/2014/main" id="{2F1C0CFD-CC21-B373-F50F-81F4A9CA2583}"/>
              </a:ext>
            </a:extLst>
          </p:cNvPr>
          <p:cNvPicPr>
            <a:picLocks noChangeAspect="1"/>
          </p:cNvPicPr>
          <p:nvPr/>
        </p:nvPicPr>
        <p:blipFill>
          <a:blip r:embed="rId3"/>
          <a:stretch>
            <a:fillRect/>
          </a:stretch>
        </p:blipFill>
        <p:spPr>
          <a:xfrm>
            <a:off x="638882" y="4069812"/>
            <a:ext cx="2915086" cy="285793"/>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2A87C4C5-2D1A-73C7-1C50-534A299011AC}"/>
              </a:ext>
            </a:extLst>
          </p:cNvPr>
          <p:cNvPicPr>
            <a:picLocks noChangeAspect="1"/>
          </p:cNvPicPr>
          <p:nvPr/>
        </p:nvPicPr>
        <p:blipFill>
          <a:blip r:embed="rId4"/>
          <a:stretch>
            <a:fillRect/>
          </a:stretch>
        </p:blipFill>
        <p:spPr>
          <a:xfrm>
            <a:off x="6096000" y="209404"/>
            <a:ext cx="4343810" cy="6299588"/>
          </a:xfrm>
          <a:prstGeom prst="rect">
            <a:avLst/>
          </a:prstGeom>
        </p:spPr>
      </p:pic>
      <p:pic>
        <p:nvPicPr>
          <p:cNvPr id="7170" name="Picture 2" descr="9 Surprising Reasons Dogs Love Belly Rubs! (Scientific &amp; Funny) - Boston  Terrier Society">
            <a:extLst>
              <a:ext uri="{FF2B5EF4-FFF2-40B4-BE49-F238E27FC236}">
                <a16:creationId xmlns:a16="http://schemas.microsoft.com/office/drawing/2014/main" id="{3971005D-38D8-B4B8-7B51-AFE381CBB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76" y="4697979"/>
            <a:ext cx="1929675" cy="19296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DB3C7A-408E-D2B9-D6C5-C23CC55AF4C0}"/>
              </a:ext>
            </a:extLst>
          </p:cNvPr>
          <p:cNvSpPr txBox="1"/>
          <p:nvPr/>
        </p:nvSpPr>
        <p:spPr>
          <a:xfrm>
            <a:off x="2641651" y="4697979"/>
            <a:ext cx="1544141" cy="646331"/>
          </a:xfrm>
          <a:prstGeom prst="rect">
            <a:avLst/>
          </a:prstGeom>
          <a:noFill/>
        </p:spPr>
        <p:txBody>
          <a:bodyPr wrap="none" rtlCol="0">
            <a:spAutoFit/>
          </a:bodyPr>
          <a:lstStyle/>
          <a:p>
            <a:r>
              <a:rPr lang="en-PL" dirty="0"/>
              <a:t>Tummy rub</a:t>
            </a:r>
          </a:p>
          <a:p>
            <a:r>
              <a:rPr lang="en-GB" dirty="0"/>
              <a:t>d</a:t>
            </a:r>
            <a:r>
              <a:rPr lang="en-PL" dirty="0"/>
              <a:t>esign pattern</a:t>
            </a:r>
          </a:p>
        </p:txBody>
      </p:sp>
    </p:spTree>
    <p:extLst>
      <p:ext uri="{BB962C8B-B14F-4D97-AF65-F5344CB8AC3E}">
        <p14:creationId xmlns:p14="http://schemas.microsoft.com/office/powerpoint/2010/main" val="33133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033B-E956-15F8-5D42-A21A0CBA2C4C}"/>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A </a:t>
            </a:r>
            <a:r>
              <a:rPr lang="en-US" sz="6600" kern="1200" dirty="0" err="1">
                <a:solidFill>
                  <a:schemeClr val="tx1"/>
                </a:solidFill>
                <a:latin typeface="+mj-lt"/>
                <a:ea typeface="+mj-ea"/>
                <a:cs typeface="+mj-cs"/>
              </a:rPr>
              <a:t>może</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jednak</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coś</a:t>
            </a:r>
            <a:r>
              <a:rPr lang="en-US" sz="6600" kern="1200" dirty="0">
                <a:solidFill>
                  <a:schemeClr val="tx1"/>
                </a:solidFill>
                <a:latin typeface="+mj-lt"/>
                <a:ea typeface="+mj-ea"/>
                <a:cs typeface="+mj-cs"/>
              </a:rPr>
              <a:t> da </a:t>
            </a:r>
            <a:r>
              <a:rPr lang="en-US" sz="6600" kern="1200" dirty="0" err="1">
                <a:solidFill>
                  <a:schemeClr val="tx1"/>
                </a:solidFill>
                <a:latin typeface="+mj-lt"/>
                <a:ea typeface="+mj-ea"/>
                <a:cs typeface="+mj-cs"/>
              </a:rPr>
              <a:t>się</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zrobić</a:t>
            </a:r>
            <a:r>
              <a:rPr lang="en-US" sz="6600" kern="1200" dirty="0">
                <a:solidFill>
                  <a:schemeClr val="tx1"/>
                </a:solidFill>
                <a:latin typeface="+mj-lt"/>
                <a:ea typeface="+mj-ea"/>
                <a:cs typeface="+mj-cs"/>
              </a:rPr>
              <a:t>?</a:t>
            </a:r>
          </a:p>
        </p:txBody>
      </p:sp>
      <p:pic>
        <p:nvPicPr>
          <p:cNvPr id="6" name="Picture 5" descr="A close up of a line&#10;&#10;Description automatically generated">
            <a:extLst>
              <a:ext uri="{FF2B5EF4-FFF2-40B4-BE49-F238E27FC236}">
                <a16:creationId xmlns:a16="http://schemas.microsoft.com/office/drawing/2014/main" id="{2F1C0CFD-CC21-B373-F50F-81F4A9CA2583}"/>
              </a:ext>
            </a:extLst>
          </p:cNvPr>
          <p:cNvPicPr>
            <a:picLocks noChangeAspect="1"/>
          </p:cNvPicPr>
          <p:nvPr/>
        </p:nvPicPr>
        <p:blipFill>
          <a:blip r:embed="rId3"/>
          <a:stretch>
            <a:fillRect/>
          </a:stretch>
        </p:blipFill>
        <p:spPr>
          <a:xfrm>
            <a:off x="638881" y="4069812"/>
            <a:ext cx="3571809" cy="285793"/>
          </a:xfrm>
          <a:prstGeom prst="rect">
            <a:avLst/>
          </a:prstGeom>
        </p:spPr>
      </p:pic>
      <p:sp>
        <p:nvSpPr>
          <p:cNvPr id="7" name="TextBox 6">
            <a:extLst>
              <a:ext uri="{FF2B5EF4-FFF2-40B4-BE49-F238E27FC236}">
                <a16:creationId xmlns:a16="http://schemas.microsoft.com/office/drawing/2014/main" id="{5DF9AA79-5CE8-A9F6-B0A8-67DFE98F2709}"/>
              </a:ext>
            </a:extLst>
          </p:cNvPr>
          <p:cNvSpPr txBox="1"/>
          <p:nvPr/>
        </p:nvSpPr>
        <p:spPr>
          <a:xfrm>
            <a:off x="5044905" y="5682152"/>
            <a:ext cx="6097162" cy="369332"/>
          </a:xfrm>
          <a:prstGeom prst="rect">
            <a:avLst/>
          </a:prstGeom>
          <a:noFill/>
        </p:spPr>
        <p:txBody>
          <a:bodyPr wrap="square">
            <a:spAutoFit/>
          </a:bodyPr>
          <a:lstStyle/>
          <a:p>
            <a:r>
              <a:rPr lang="en-PL" dirty="0">
                <a:hlinkClick r:id="rId4"/>
              </a:rPr>
              <a:t>https://github.com/dsinczak/payments-processing</a:t>
            </a:r>
            <a:endParaRPr lang="en-PL" dirty="0"/>
          </a:p>
        </p:txBody>
      </p:sp>
      <p:pic>
        <p:nvPicPr>
          <p:cNvPr id="9" name="Picture 8" descr="A screenshot of a computer&#10;&#10;Description automatically generated">
            <a:extLst>
              <a:ext uri="{FF2B5EF4-FFF2-40B4-BE49-F238E27FC236}">
                <a16:creationId xmlns:a16="http://schemas.microsoft.com/office/drawing/2014/main" id="{A51D9AA7-F6F7-F02E-D9CF-C082CEB8A0E2}"/>
              </a:ext>
            </a:extLst>
          </p:cNvPr>
          <p:cNvPicPr>
            <a:picLocks noChangeAspect="1"/>
          </p:cNvPicPr>
          <p:nvPr/>
        </p:nvPicPr>
        <p:blipFill>
          <a:blip r:embed="rId5"/>
          <a:stretch>
            <a:fillRect/>
          </a:stretch>
        </p:blipFill>
        <p:spPr>
          <a:xfrm>
            <a:off x="4207286" y="579353"/>
            <a:ext cx="7772400" cy="4951168"/>
          </a:xfrm>
          <a:prstGeom prst="rect">
            <a:avLst/>
          </a:prstGeom>
        </p:spPr>
      </p:pic>
      <p:sp>
        <p:nvSpPr>
          <p:cNvPr id="11" name="TextBox 10">
            <a:extLst>
              <a:ext uri="{FF2B5EF4-FFF2-40B4-BE49-F238E27FC236}">
                <a16:creationId xmlns:a16="http://schemas.microsoft.com/office/drawing/2014/main" id="{57A13BD9-348C-E4E3-033A-6C14A120E764}"/>
              </a:ext>
            </a:extLst>
          </p:cNvPr>
          <p:cNvSpPr txBox="1"/>
          <p:nvPr/>
        </p:nvSpPr>
        <p:spPr>
          <a:xfrm>
            <a:off x="788757" y="4404476"/>
            <a:ext cx="2987506" cy="1323439"/>
          </a:xfrm>
          <a:prstGeom prst="rect">
            <a:avLst/>
          </a:prstGeom>
          <a:noFill/>
        </p:spPr>
        <p:txBody>
          <a:bodyPr wrap="square" rtlCol="0">
            <a:spAutoFit/>
          </a:bodyPr>
          <a:lstStyle/>
          <a:p>
            <a:r>
              <a:rPr lang="en-PL" sz="1600" dirty="0">
                <a:solidFill>
                  <a:schemeClr val="tx1">
                    <a:lumMod val="50000"/>
                    <a:lumOff val="50000"/>
                  </a:schemeClr>
                </a:solidFill>
              </a:rPr>
              <a:t>#DDD</a:t>
            </a:r>
          </a:p>
          <a:p>
            <a:endParaRPr lang="en-PL" sz="1600" dirty="0">
              <a:solidFill>
                <a:schemeClr val="tx1">
                  <a:lumMod val="50000"/>
                  <a:lumOff val="50000"/>
                </a:schemeClr>
              </a:solidFill>
            </a:endParaRPr>
          </a:p>
          <a:p>
            <a:r>
              <a:rPr lang="en-PL" sz="1600" dirty="0">
                <a:solidFill>
                  <a:schemeClr val="tx1">
                    <a:lumMod val="50000"/>
                    <a:lumOff val="50000"/>
                  </a:schemeClr>
                </a:solidFill>
              </a:rPr>
              <a:t>#CzyByłJużUwasSławekSobótka</a:t>
            </a:r>
          </a:p>
          <a:p>
            <a:endParaRPr lang="en-PL" sz="1600" dirty="0">
              <a:solidFill>
                <a:schemeClr val="tx1">
                  <a:lumMod val="50000"/>
                  <a:lumOff val="50000"/>
                </a:schemeClr>
              </a:solidFill>
            </a:endParaRPr>
          </a:p>
          <a:p>
            <a:r>
              <a:rPr lang="en-PL" sz="1600" dirty="0">
                <a:solidFill>
                  <a:schemeClr val="tx1">
                    <a:lumMod val="50000"/>
                    <a:lumOff val="50000"/>
                  </a:schemeClr>
                </a:solidFill>
              </a:rPr>
              <a:t>#TuZnienawidziłemJPA</a:t>
            </a:r>
          </a:p>
        </p:txBody>
      </p:sp>
    </p:spTree>
    <p:extLst>
      <p:ext uri="{BB962C8B-B14F-4D97-AF65-F5344CB8AC3E}">
        <p14:creationId xmlns:p14="http://schemas.microsoft.com/office/powerpoint/2010/main" val="1952586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{8A672AED-F5A2-7549-8337-7BC8617E01E0}tf10001064</Template>
  <TotalTime>4934</TotalTime>
  <Words>1904</Words>
  <Application>Microsoft Macintosh PowerPoint</Application>
  <PresentationFormat>Widescreen</PresentationFormat>
  <Paragraphs>315</Paragraphs>
  <Slides>32</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Aptos</vt:lpstr>
      <vt:lpstr>Arial</vt:lpstr>
      <vt:lpstr>Britannic Bold</vt:lpstr>
      <vt:lpstr>Calibri</vt:lpstr>
      <vt:lpstr>Calibri Light</vt:lpstr>
      <vt:lpstr>Courier New</vt:lpstr>
      <vt:lpstr>Fave Script Bold Pro</vt:lpstr>
      <vt:lpstr>Open Sans</vt:lpstr>
      <vt:lpstr>sohne</vt:lpstr>
      <vt:lpstr>Source Sans Pro</vt:lpstr>
      <vt:lpstr>source-serif-pro</vt:lpstr>
      <vt:lpstr>Office Theme</vt:lpstr>
      <vt:lpstr>PowerPoint Presentation</vt:lpstr>
      <vt:lpstr>Trochę o mnie</vt:lpstr>
      <vt:lpstr>Czemu się zgromadziliśmy</vt:lpstr>
      <vt:lpstr>No dobra. A co jest nie tak z tą javą i springiem?</vt:lpstr>
      <vt:lpstr>PowerPoint Presentation</vt:lpstr>
      <vt:lpstr>Gdzie tu jest OOP?</vt:lpstr>
      <vt:lpstr>A tu?</vt:lpstr>
      <vt:lpstr>No to tu jest na pewno!</vt:lpstr>
      <vt:lpstr>A może jednak coś da się zrobić?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Damian Sinczak</dc:creator>
  <cp:lastModifiedBy>Damian Sinczak</cp:lastModifiedBy>
  <cp:revision>26</cp:revision>
  <dcterms:created xsi:type="dcterms:W3CDTF">2023-11-25T19:07:19Z</dcterms:created>
  <dcterms:modified xsi:type="dcterms:W3CDTF">2024-01-23T18:32:35Z</dcterms:modified>
</cp:coreProperties>
</file>